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776" r:id="rId2"/>
    <p:sldId id="1090" r:id="rId3"/>
    <p:sldId id="963" r:id="rId4"/>
    <p:sldId id="1091" r:id="rId5"/>
    <p:sldId id="1092" r:id="rId6"/>
    <p:sldId id="1094" r:id="rId7"/>
    <p:sldId id="1095" r:id="rId8"/>
    <p:sldId id="1087" r:id="rId9"/>
    <p:sldId id="1219" r:id="rId10"/>
    <p:sldId id="1220" r:id="rId11"/>
    <p:sldId id="1221" r:id="rId12"/>
    <p:sldId id="1222" r:id="rId13"/>
    <p:sldId id="957" r:id="rId14"/>
    <p:sldId id="1084" r:id="rId15"/>
    <p:sldId id="1085" r:id="rId16"/>
    <p:sldId id="1086" r:id="rId17"/>
    <p:sldId id="956" r:id="rId18"/>
    <p:sldId id="267" r:id="rId19"/>
    <p:sldId id="1026" r:id="rId20"/>
    <p:sldId id="958" r:id="rId21"/>
    <p:sldId id="959" r:id="rId22"/>
    <p:sldId id="928" r:id="rId23"/>
    <p:sldId id="1096" r:id="rId24"/>
    <p:sldId id="964" r:id="rId25"/>
    <p:sldId id="965" r:id="rId26"/>
    <p:sldId id="1210" r:id="rId27"/>
    <p:sldId id="1215" r:id="rId28"/>
    <p:sldId id="1216" r:id="rId29"/>
    <p:sldId id="1211" r:id="rId30"/>
    <p:sldId id="1218" r:id="rId31"/>
    <p:sldId id="1217" r:id="rId32"/>
    <p:sldId id="1212" r:id="rId33"/>
    <p:sldId id="1223" r:id="rId34"/>
    <p:sldId id="1224" r:id="rId35"/>
    <p:sldId id="1213" r:id="rId36"/>
    <p:sldId id="1225" r:id="rId37"/>
    <p:sldId id="1226" r:id="rId38"/>
    <p:sldId id="1214" r:id="rId39"/>
    <p:sldId id="1078" r:id="rId40"/>
    <p:sldId id="1227" r:id="rId41"/>
    <p:sldId id="1097" r:id="rId42"/>
    <p:sldId id="1228" r:id="rId43"/>
  </p:sldIdLst>
  <p:sldSz cx="9144000" cy="6858000" type="screen4x3"/>
  <p:notesSz cx="6858000" cy="9144000"/>
  <p:defaultTextStyle>
    <a:defPPr>
      <a:defRPr lang="en-US"/>
    </a:defPPr>
    <a:lvl1pPr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5593"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1218"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66840"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2445" algn="l" defTabSz="45559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78066" algn="l" defTabSz="455593" rtl="0" eaLnBrk="1" latinLnBrk="0" hangingPunct="1">
      <a:defRPr kern="1200">
        <a:solidFill>
          <a:schemeClr val="tx1"/>
        </a:solidFill>
        <a:latin typeface="Arial" charset="0"/>
        <a:ea typeface="ＭＳ Ｐゴシック" charset="0"/>
        <a:cs typeface="ＭＳ Ｐゴシック" charset="0"/>
      </a:defRPr>
    </a:lvl6pPr>
    <a:lvl7pPr marL="2733675" algn="l" defTabSz="455593" rtl="0" eaLnBrk="1" latinLnBrk="0" hangingPunct="1">
      <a:defRPr kern="1200">
        <a:solidFill>
          <a:schemeClr val="tx1"/>
        </a:solidFill>
        <a:latin typeface="Arial" charset="0"/>
        <a:ea typeface="ＭＳ Ｐゴシック" charset="0"/>
        <a:cs typeface="ＭＳ Ｐゴシック" charset="0"/>
      </a:defRPr>
    </a:lvl7pPr>
    <a:lvl8pPr marL="3189281" algn="l" defTabSz="455593" rtl="0" eaLnBrk="1" latinLnBrk="0" hangingPunct="1">
      <a:defRPr kern="1200">
        <a:solidFill>
          <a:schemeClr val="tx1"/>
        </a:solidFill>
        <a:latin typeface="Arial" charset="0"/>
        <a:ea typeface="ＭＳ Ｐゴシック" charset="0"/>
        <a:cs typeface="ＭＳ Ｐゴシック" charset="0"/>
      </a:defRPr>
    </a:lvl8pPr>
    <a:lvl9pPr marL="3644885" algn="l" defTabSz="455593"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FF"/>
    <a:srgbClr val="F8AA00"/>
    <a:srgbClr val="008700"/>
    <a:srgbClr val="C7B5E4"/>
    <a:srgbClr val="D7C896"/>
    <a:srgbClr val="39275B"/>
    <a:srgbClr val="C79900"/>
    <a:srgbClr val="F4F4F4"/>
    <a:srgbClr val="D7A900"/>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9" autoAdjust="0"/>
    <p:restoredTop sz="94613" autoAdjust="0"/>
  </p:normalViewPr>
  <p:slideViewPr>
    <p:cSldViewPr snapToObjects="1">
      <p:cViewPr varScale="1">
        <p:scale>
          <a:sx n="126" d="100"/>
          <a:sy n="126" d="100"/>
        </p:scale>
        <p:origin x="56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386E03-FF8F-F043-A96F-D7A5AEA854C0}" type="datetimeFigureOut">
              <a:rPr lang="en-US" smtClean="0"/>
              <a:t>5/17/22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F952214-2CEE-284F-AE70-A49E5EAB5985}" type="slidenum">
              <a:rPr lang="en-US" smtClean="0"/>
              <a:t>‹#›</a:t>
            </a:fld>
            <a:endParaRPr lang="en-US"/>
          </a:p>
        </p:txBody>
      </p:sp>
    </p:spTree>
    <p:extLst>
      <p:ext uri="{BB962C8B-B14F-4D97-AF65-F5344CB8AC3E}">
        <p14:creationId xmlns:p14="http://schemas.microsoft.com/office/powerpoint/2010/main" val="3376420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207555-D59D-914D-83F8-C070483982F1}" type="datetimeFigureOut">
              <a:rPr lang="en-US" smtClean="0"/>
              <a:t>5/17/22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C4DC8-0FA3-3C40-B18F-539AC78115EF}" type="slidenum">
              <a:rPr lang="en-US" smtClean="0"/>
              <a:t>‹#›</a:t>
            </a:fld>
            <a:endParaRPr lang="en-US"/>
          </a:p>
        </p:txBody>
      </p:sp>
    </p:spTree>
    <p:extLst>
      <p:ext uri="{BB962C8B-B14F-4D97-AF65-F5344CB8AC3E}">
        <p14:creationId xmlns:p14="http://schemas.microsoft.com/office/powerpoint/2010/main" val="1676322564"/>
      </p:ext>
    </p:extLst>
  </p:cSld>
  <p:clrMap bg1="lt1" tx1="dk1" bg2="lt2" tx2="dk2" accent1="accent1" accent2="accent2" accent3="accent3" accent4="accent4" accent5="accent5" accent6="accent6" hlink="hlink" folHlink="folHlink"/>
  <p:hf hdr="0" ftr="0" dt="0"/>
  <p:notesStyle>
    <a:lvl1pPr marL="0" algn="l" defTabSz="455593" rtl="0" eaLnBrk="1" latinLnBrk="0" hangingPunct="1">
      <a:defRPr sz="1200" kern="1200">
        <a:solidFill>
          <a:schemeClr val="tx1"/>
        </a:solidFill>
        <a:latin typeface="+mn-lt"/>
        <a:ea typeface="+mn-ea"/>
        <a:cs typeface="+mn-cs"/>
      </a:defRPr>
    </a:lvl1pPr>
    <a:lvl2pPr marL="455593" algn="l" defTabSz="455593" rtl="0" eaLnBrk="1" latinLnBrk="0" hangingPunct="1">
      <a:defRPr sz="1200" kern="1200">
        <a:solidFill>
          <a:schemeClr val="tx1"/>
        </a:solidFill>
        <a:latin typeface="+mn-lt"/>
        <a:ea typeface="+mn-ea"/>
        <a:cs typeface="+mn-cs"/>
      </a:defRPr>
    </a:lvl2pPr>
    <a:lvl3pPr marL="911218" algn="l" defTabSz="455593" rtl="0" eaLnBrk="1" latinLnBrk="0" hangingPunct="1">
      <a:defRPr sz="1200" kern="1200">
        <a:solidFill>
          <a:schemeClr val="tx1"/>
        </a:solidFill>
        <a:latin typeface="+mn-lt"/>
        <a:ea typeface="+mn-ea"/>
        <a:cs typeface="+mn-cs"/>
      </a:defRPr>
    </a:lvl3pPr>
    <a:lvl4pPr marL="1366840" algn="l" defTabSz="455593" rtl="0" eaLnBrk="1" latinLnBrk="0" hangingPunct="1">
      <a:defRPr sz="1200" kern="1200">
        <a:solidFill>
          <a:schemeClr val="tx1"/>
        </a:solidFill>
        <a:latin typeface="+mn-lt"/>
        <a:ea typeface="+mn-ea"/>
        <a:cs typeface="+mn-cs"/>
      </a:defRPr>
    </a:lvl4pPr>
    <a:lvl5pPr marL="1822445" algn="l" defTabSz="455593" rtl="0" eaLnBrk="1" latinLnBrk="0" hangingPunct="1">
      <a:defRPr sz="1200" kern="1200">
        <a:solidFill>
          <a:schemeClr val="tx1"/>
        </a:solidFill>
        <a:latin typeface="+mn-lt"/>
        <a:ea typeface="+mn-ea"/>
        <a:cs typeface="+mn-cs"/>
      </a:defRPr>
    </a:lvl5pPr>
    <a:lvl6pPr marL="2278066" algn="l" defTabSz="455593" rtl="0" eaLnBrk="1" latinLnBrk="0" hangingPunct="1">
      <a:defRPr sz="1200" kern="1200">
        <a:solidFill>
          <a:schemeClr val="tx1"/>
        </a:solidFill>
        <a:latin typeface="+mn-lt"/>
        <a:ea typeface="+mn-ea"/>
        <a:cs typeface="+mn-cs"/>
      </a:defRPr>
    </a:lvl6pPr>
    <a:lvl7pPr marL="2733675" algn="l" defTabSz="455593" rtl="0" eaLnBrk="1" latinLnBrk="0" hangingPunct="1">
      <a:defRPr sz="1200" kern="1200">
        <a:solidFill>
          <a:schemeClr val="tx1"/>
        </a:solidFill>
        <a:latin typeface="+mn-lt"/>
        <a:ea typeface="+mn-ea"/>
        <a:cs typeface="+mn-cs"/>
      </a:defRPr>
    </a:lvl7pPr>
    <a:lvl8pPr marL="3189281" algn="l" defTabSz="455593" rtl="0" eaLnBrk="1" latinLnBrk="0" hangingPunct="1">
      <a:defRPr sz="1200" kern="1200">
        <a:solidFill>
          <a:schemeClr val="tx1"/>
        </a:solidFill>
        <a:latin typeface="+mn-lt"/>
        <a:ea typeface="+mn-ea"/>
        <a:cs typeface="+mn-cs"/>
      </a:defRPr>
    </a:lvl8pPr>
    <a:lvl9pPr marL="3644885" algn="l" defTabSz="4555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noRot="1" noChangeAspect="1"/>
          </p:cNvSpPr>
          <p:nvPr>
            <p:ph type="sldImg"/>
          </p:nvPr>
        </p:nvSpPr>
        <p:spPr>
          <a:prstGeom prst="rect">
            <a:avLst/>
          </a:prstGeom>
        </p:spPr>
        <p:txBody>
          <a:bodyPr/>
          <a:lstStyle/>
          <a:p>
            <a:endParaRPr/>
          </a:p>
        </p:txBody>
      </p:sp>
      <p:sp>
        <p:nvSpPr>
          <p:cNvPr id="427" name="Shape 427"/>
          <p:cNvSpPr>
            <a:spLocks noGrp="1"/>
          </p:cNvSpPr>
          <p:nvPr>
            <p:ph type="body" sz="quarter" idx="1"/>
          </p:nvPr>
        </p:nvSpPr>
        <p:spPr>
          <a:prstGeom prst="rect">
            <a:avLst/>
          </a:prstGeom>
        </p:spPr>
        <p:txBody>
          <a:bodyPr/>
          <a:lstStyle>
            <a:lvl1pPr defTabSz="457200">
              <a:lnSpc>
                <a:spcPct val="117999"/>
              </a:lnSpc>
              <a:defRPr>
                <a:latin typeface="Helvetica Neue"/>
                <a:ea typeface="Helvetica Neue"/>
                <a:cs typeface="Helvetica Neue"/>
                <a:sym typeface="Helvetica Neue"/>
              </a:defRPr>
            </a:lvl1pPr>
          </a:lstStyle>
          <a:p>
            <a:r>
              <a:rPr dirty="0"/>
              <a:t>More formal definition; cite laws, 80% rule, statistical significance.</a:t>
            </a:r>
          </a:p>
        </p:txBody>
      </p:sp>
    </p:spTree>
    <p:extLst>
      <p:ext uri="{BB962C8B-B14F-4D97-AF65-F5344CB8AC3E}">
        <p14:creationId xmlns:p14="http://schemas.microsoft.com/office/powerpoint/2010/main" val="31266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LSI-R model</a:t>
            </a:r>
          </a:p>
          <a:p>
            <a:r>
              <a:rPr lang="en-US"/>
              <a:t>25 states use it</a:t>
            </a:r>
          </a:p>
          <a:p>
            <a:r>
              <a:rPr lang="en-US"/>
              <a:t>Most for targeted programs</a:t>
            </a:r>
          </a:p>
          <a:p>
            <a:r>
              <a:rPr lang="en-US"/>
              <a:t>Idaho and Colorado use this for </a:t>
            </a:r>
            <a:r>
              <a:rPr lang="en-US" i="1"/>
              <a:t>sentencing</a:t>
            </a:r>
          </a:p>
          <a:p>
            <a:endParaRPr lang="en-US"/>
          </a:p>
          <a:p>
            <a:endParaRPr lang="en-US"/>
          </a:p>
          <a:p>
            <a:endParaRPr lang="en-US"/>
          </a:p>
          <a:p>
            <a:endParaRPr lang="en-US"/>
          </a:p>
          <a:p>
            <a:endParaRPr lang="en-US"/>
          </a:p>
          <a:p>
            <a:r>
              <a:rPr lang="en-US"/>
              <a:t>“As a Black male,” Cobb asked Penn statistician and resident expert Richard Berk, “should I be afraid of risk assessment tools?”</a:t>
            </a:r>
          </a:p>
          <a:p>
            <a:endParaRPr lang="en-US"/>
          </a:p>
          <a:p>
            <a:r>
              <a:rPr lang="en-US"/>
              <a:t>“No,” Berk said, without skipping a beat. “You gotta tell me a lot more about yourself. … At what age were you first arrested? What is the date of your most recent crime? What are you charged with?”</a:t>
            </a:r>
          </a:p>
          <a:p>
            <a:endParaRPr lang="en-US"/>
          </a:p>
          <a:p>
            <a:r>
              <a:rPr lang="en-US"/>
              <a:t>Cobb interjected: “And what’s the culture of policing in the neighborhood in which I grew up in?”</a:t>
            </a:r>
          </a:p>
          <a:p>
            <a:endParaRPr lang="en-US"/>
          </a:p>
          <a:p>
            <a:r>
              <a:rPr lang="en-US"/>
              <a:t>(emphasis mine)</a:t>
            </a:r>
          </a:p>
          <a:p>
            <a:endParaRPr lang="en-US"/>
          </a:p>
          <a:p>
            <a:r>
              <a:rPr lang="en-US"/>
              <a:t>That's exactly the point (and to Michael -- this is what I was arguing about with the guy from Comcast): a little bit of institutional racism has a triple effect: </a:t>
            </a:r>
          </a:p>
          <a:p>
            <a:endParaRPr lang="en-US"/>
          </a:p>
          <a:p>
            <a:r>
              <a:rPr lang="en-US"/>
              <a:t>a) institutional racism is amplified by the algorithm (a small signal can now dominate the model)</a:t>
            </a:r>
          </a:p>
          <a:p>
            <a:endParaRPr lang="en-US"/>
          </a:p>
          <a:p>
            <a:r>
              <a:rPr lang="en-US"/>
              <a:t>b) institutional racism is operationalized by the algorithm (it's far easier now to make impactful decisions based on bad data)</a:t>
            </a:r>
          </a:p>
          <a:p>
            <a:endParaRPr lang="en-US"/>
          </a:p>
          <a:p>
            <a:r>
              <a:rPr lang="en-US"/>
              <a:t>c) institutional racism is legitimized by the algorithm (so that everyone thinks "it's just data" and actively defends the algorithm's assumed objectivity, even when the racist results are staring you right in the face.  This vigorous defense doesn't happen when a human is shown to be correlating their decisions perfectly with race.)</a:t>
            </a:r>
          </a:p>
        </p:txBody>
      </p:sp>
      <p:sp>
        <p:nvSpPr>
          <p:cNvPr id="4" name="Slide Number Placeholder 3"/>
          <p:cNvSpPr>
            <a:spLocks noGrp="1"/>
          </p:cNvSpPr>
          <p:nvPr>
            <p:ph type="sldNum" sz="quarter" idx="10"/>
          </p:nvPr>
        </p:nvSpPr>
        <p:spPr/>
        <p:txBody>
          <a:bodyPr/>
          <a:lstStyle/>
          <a:p>
            <a:fld id="{1B2C4DC8-0FA3-3C40-B18F-539AC78115EF}" type="slidenum">
              <a:rPr lang="en-US" smtClean="0"/>
              <a:t>21</a:t>
            </a:fld>
            <a:endParaRPr lang="en-US"/>
          </a:p>
        </p:txBody>
      </p:sp>
    </p:spTree>
    <p:extLst>
      <p:ext uri="{BB962C8B-B14F-4D97-AF65-F5344CB8AC3E}">
        <p14:creationId xmlns:p14="http://schemas.microsoft.com/office/powerpoint/2010/main" val="115852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559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Equalized Odds and Predictive Parity are impossible to achieve simultaneously when prevalence of the two populations di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meaning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0) </a:t>
            </a:r>
            <a:r>
              <a:rPr lang="en-US" sz="1200" kern="1200" dirty="0" err="1">
                <a:solidFill>
                  <a:schemeClr val="tx1"/>
                </a:solidFill>
                <a:effectLst/>
                <a:latin typeface="+mn-lt"/>
                <a:ea typeface="+mn-ea"/>
                <a:cs typeface="+mn-cs"/>
              </a:rPr>
              <a:t>Pr</a:t>
            </a:r>
            <a:r>
              <a:rPr lang="en-US" sz="1200" kern="1200" dirty="0">
                <a:solidFill>
                  <a:schemeClr val="tx1"/>
                </a:solidFill>
                <a:effectLst/>
                <a:latin typeface="+mn-lt"/>
                <a:ea typeface="+mn-ea"/>
                <a:cs typeface="+mn-cs"/>
              </a:rPr>
              <a:t>(Y = 1|S = 1). </a:t>
            </a:r>
            <a:endParaRPr lang="en-US" dirty="0"/>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39</a:t>
            </a:fld>
            <a:endParaRPr lang="en-US"/>
          </a:p>
        </p:txBody>
      </p:sp>
    </p:spTree>
    <p:extLst>
      <p:ext uri="{BB962C8B-B14F-4D97-AF65-F5344CB8AC3E}">
        <p14:creationId xmlns:p14="http://schemas.microsoft.com/office/powerpoint/2010/main" val="1428449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give you an example.</a:t>
            </a:r>
          </a:p>
          <a:p>
            <a:endParaRPr lang="en-US" dirty="0"/>
          </a:p>
          <a:p>
            <a:r>
              <a:rPr lang="en-US" dirty="0"/>
              <a:t>Bloomberg wrote a piece in 2016 about the Amazon prime now delivery area.  They trained a model to decide who to offer the service to, considering buying history, income, location.  They did not consider race.</a:t>
            </a:r>
          </a:p>
          <a:p>
            <a:endParaRPr lang="en-US" dirty="0"/>
          </a:p>
          <a:p>
            <a:r>
              <a:rPr lang="en-US" dirty="0"/>
              <a:t>This is a map of Atlanta.  I grew up in Atlanta.  You can see that everyone in the north half received the discount and no one in the south half did.  What else is true about the north half of Atlanta vs. the south half?</a:t>
            </a:r>
          </a:p>
          <a:p>
            <a:endParaRPr lang="en-US" dirty="0"/>
          </a:p>
        </p:txBody>
      </p:sp>
      <p:sp>
        <p:nvSpPr>
          <p:cNvPr id="4" name="Slide Number Placeholder 3"/>
          <p:cNvSpPr>
            <a:spLocks noGrp="1"/>
          </p:cNvSpPr>
          <p:nvPr>
            <p:ph type="sldNum" sz="quarter" idx="5"/>
          </p:nvPr>
        </p:nvSpPr>
        <p:spPr/>
        <p:txBody>
          <a:bodyPr/>
          <a:lstStyle/>
          <a:p>
            <a:fld id="{1B2C4DC8-0FA3-3C40-B18F-539AC78115EF}" type="slidenum">
              <a:rPr lang="en-US" smtClean="0"/>
              <a:t>9</a:t>
            </a:fld>
            <a:endParaRPr lang="en-US"/>
          </a:p>
        </p:txBody>
      </p:sp>
    </p:spTree>
    <p:extLst>
      <p:ext uri="{BB962C8B-B14F-4D97-AF65-F5344CB8AC3E}">
        <p14:creationId xmlns:p14="http://schemas.microsoft.com/office/powerpoint/2010/main" val="376818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worse.  In Chicago, everyone received the service except the south side, which is predominately African American.</a:t>
            </a:r>
          </a:p>
        </p:txBody>
      </p:sp>
      <p:sp>
        <p:nvSpPr>
          <p:cNvPr id="4" name="Slide Number Placeholder 3"/>
          <p:cNvSpPr>
            <a:spLocks noGrp="1"/>
          </p:cNvSpPr>
          <p:nvPr>
            <p:ph type="sldNum" sz="quarter" idx="5"/>
          </p:nvPr>
        </p:nvSpPr>
        <p:spPr/>
        <p:txBody>
          <a:bodyPr/>
          <a:lstStyle/>
          <a:p>
            <a:fld id="{1B2C4DC8-0FA3-3C40-B18F-539AC78115EF}" type="slidenum">
              <a:rPr lang="en-US" smtClean="0"/>
              <a:t>10</a:t>
            </a:fld>
            <a:endParaRPr lang="en-US"/>
          </a:p>
        </p:txBody>
      </p:sp>
    </p:spTree>
    <p:extLst>
      <p:ext uri="{BB962C8B-B14F-4D97-AF65-F5344CB8AC3E}">
        <p14:creationId xmlns:p14="http://schemas.microsoft.com/office/powerpoint/2010/main" val="376203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Boston, they carved out a donut shape around Roxbury.</a:t>
            </a:r>
          </a:p>
          <a:p>
            <a:endParaRPr lang="en-US" dirty="0"/>
          </a:p>
          <a:p>
            <a:r>
              <a:rPr lang="en-US" dirty="0"/>
              <a:t>The HUD recently sued Facebook for this kind of digital redlining, and signaled that Twitter and Google are next.</a:t>
            </a:r>
          </a:p>
        </p:txBody>
      </p:sp>
      <p:sp>
        <p:nvSpPr>
          <p:cNvPr id="4" name="Slide Number Placeholder 3"/>
          <p:cNvSpPr>
            <a:spLocks noGrp="1"/>
          </p:cNvSpPr>
          <p:nvPr>
            <p:ph type="sldNum" sz="quarter" idx="5"/>
          </p:nvPr>
        </p:nvSpPr>
        <p:spPr/>
        <p:txBody>
          <a:bodyPr/>
          <a:lstStyle/>
          <a:p>
            <a:fld id="{1B2C4DC8-0FA3-3C40-B18F-539AC78115EF}" type="slidenum">
              <a:rPr lang="en-US" smtClean="0"/>
              <a:t>11</a:t>
            </a:fld>
            <a:endParaRPr lang="en-US"/>
          </a:p>
        </p:txBody>
      </p:sp>
    </p:spTree>
    <p:extLst>
      <p:ext uri="{BB962C8B-B14F-4D97-AF65-F5344CB8AC3E}">
        <p14:creationId xmlns:p14="http://schemas.microsoft.com/office/powerpoint/2010/main" val="1941632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35660" indent="-537209" defTabSz="549148">
              <a:spcBef>
                <a:spcPts val="2200"/>
              </a:spcBef>
              <a:buSzPct val="100000"/>
              <a:defRPr sz="2820">
                <a:latin typeface="Helvetica Light"/>
                <a:ea typeface="Helvetica Light"/>
                <a:cs typeface="Helvetica Light"/>
                <a:sym typeface="Helvetica Light"/>
              </a:defRPr>
            </a:pPr>
            <a:r>
              <a:rPr lang="en-US"/>
              <a:t>Users and regulators must be able to </a:t>
            </a:r>
            <a:r>
              <a:rPr lang="en-US" sz="1200" b="1" kern="1200">
                <a:solidFill>
                  <a:schemeClr val="accent1">
                    <a:hueOff val="47394"/>
                    <a:satOff val="-25753"/>
                    <a:lumOff val="-7544"/>
                  </a:schemeClr>
                </a:solidFill>
                <a:latin typeface="+mn-lt"/>
                <a:ea typeface="+mn-ea"/>
                <a:cs typeface="+mn-cs"/>
                <a:sym typeface="Helvetica"/>
              </a:rPr>
              <a:t>understand</a:t>
            </a:r>
            <a:r>
              <a:rPr lang="en-US"/>
              <a:t> how raw data was selected, and what operations were performed during analysis </a:t>
            </a:r>
          </a:p>
          <a:p>
            <a:pPr marL="835660" indent="-537209" defTabSz="549148">
              <a:spcBef>
                <a:spcPts val="2200"/>
              </a:spcBef>
              <a:buSzPct val="100000"/>
              <a:defRPr sz="2820">
                <a:latin typeface="Helvetica Light"/>
                <a:ea typeface="Helvetica Light"/>
                <a:cs typeface="Helvetica Light"/>
                <a:sym typeface="Helvetica Light"/>
              </a:defRPr>
            </a:pPr>
            <a:r>
              <a:rPr lang="en-US"/>
              <a:t>Users want to </a:t>
            </a:r>
            <a:r>
              <a:rPr lang="en-US" sz="1200" b="1" kern="1200">
                <a:solidFill>
                  <a:schemeClr val="accent1">
                    <a:hueOff val="47394"/>
                    <a:satOff val="-25753"/>
                    <a:lumOff val="-7544"/>
                  </a:schemeClr>
                </a:solidFill>
                <a:latin typeface="+mn-lt"/>
                <a:ea typeface="+mn-ea"/>
                <a:cs typeface="+mn-cs"/>
                <a:sym typeface="Helvetica"/>
              </a:rPr>
              <a:t>control</a:t>
            </a:r>
            <a:r>
              <a:rPr lang="en-US"/>
              <a:t> what is recorded about                      them and how that information is used</a:t>
            </a:r>
          </a:p>
          <a:p>
            <a:pPr marL="835660" indent="-537209" defTabSz="549148">
              <a:spcBef>
                <a:spcPts val="2200"/>
              </a:spcBef>
              <a:buSzPct val="100000"/>
              <a:defRPr sz="2820">
                <a:latin typeface="Helvetica Light"/>
                <a:ea typeface="Helvetica Light"/>
                <a:cs typeface="Helvetica Light"/>
                <a:sym typeface="Helvetica Light"/>
              </a:defRPr>
            </a:pPr>
            <a:r>
              <a:rPr lang="en-US"/>
              <a:t>Users must be able to </a:t>
            </a:r>
            <a:r>
              <a:rPr lang="en-US" sz="1200" b="1" kern="1200">
                <a:solidFill>
                  <a:schemeClr val="accent1">
                    <a:hueOff val="47394"/>
                    <a:satOff val="-25753"/>
                    <a:lumOff val="-7544"/>
                  </a:schemeClr>
                </a:solidFill>
                <a:latin typeface="+mn-lt"/>
                <a:ea typeface="+mn-ea"/>
                <a:cs typeface="+mn-cs"/>
                <a:sym typeface="Helvetica"/>
              </a:rPr>
              <a:t>access</a:t>
            </a:r>
            <a:r>
              <a:rPr lang="en-US"/>
              <a:t> their own information and correct any errors (US Fair Credit Reporting Act)</a:t>
            </a:r>
          </a:p>
          <a:p>
            <a:pPr marL="835660" indent="-537209" defTabSz="549148">
              <a:spcBef>
                <a:spcPts val="2200"/>
              </a:spcBef>
              <a:buSzPct val="100000"/>
              <a:defRPr sz="2820">
                <a:latin typeface="Helvetica Light"/>
                <a:ea typeface="Helvetica Light"/>
                <a:cs typeface="Helvetica Light"/>
                <a:sym typeface="Helvetica Light"/>
              </a:defRPr>
            </a:pPr>
            <a:r>
              <a:rPr lang="en-US" sz="1200" b="1" kern="1200">
                <a:solidFill>
                  <a:schemeClr val="accent1">
                    <a:hueOff val="47394"/>
                    <a:satOff val="-25753"/>
                    <a:lumOff val="-7544"/>
                  </a:schemeClr>
                </a:solidFill>
                <a:latin typeface="+mn-lt"/>
                <a:ea typeface="+mn-ea"/>
                <a:cs typeface="+mn-cs"/>
                <a:sym typeface="Helvetica"/>
              </a:rPr>
              <a:t>Transparency</a:t>
            </a:r>
            <a:r>
              <a:rPr lang="en-US"/>
              <a:t> facilitates </a:t>
            </a:r>
            <a:r>
              <a:rPr lang="en-US" sz="1200" b="1" kern="1200">
                <a:solidFill>
                  <a:schemeClr val="accent1">
                    <a:hueOff val="47394"/>
                    <a:satOff val="-25753"/>
                    <a:lumOff val="-7544"/>
                  </a:schemeClr>
                </a:solidFill>
                <a:latin typeface="+mn-lt"/>
                <a:ea typeface="+mn-ea"/>
                <a:cs typeface="+mn-cs"/>
                <a:sym typeface="Helvetica"/>
              </a:rPr>
              <a:t>accountability</a:t>
            </a:r>
            <a:r>
              <a:rPr lang="en-US"/>
              <a:t> - verifying that a service performs as it should, and that data is used according to contract</a:t>
            </a:r>
          </a:p>
          <a:p>
            <a:endParaRPr lang="en-US"/>
          </a:p>
        </p:txBody>
      </p:sp>
      <p:sp>
        <p:nvSpPr>
          <p:cNvPr id="4" name="Slide Number Placeholder 3"/>
          <p:cNvSpPr>
            <a:spLocks noGrp="1"/>
          </p:cNvSpPr>
          <p:nvPr>
            <p:ph type="sldNum" sz="quarter" idx="10"/>
          </p:nvPr>
        </p:nvSpPr>
        <p:spPr/>
        <p:txBody>
          <a:bodyPr/>
          <a:lstStyle/>
          <a:p>
            <a:fld id="{1B2C4DC8-0FA3-3C40-B18F-539AC78115EF}" type="slidenum">
              <a:rPr lang="en-US" smtClean="0"/>
              <a:t>13</a:t>
            </a:fld>
            <a:endParaRPr lang="en-US"/>
          </a:p>
        </p:txBody>
      </p:sp>
    </p:spTree>
    <p:extLst>
      <p:ext uri="{BB962C8B-B14F-4D97-AF65-F5344CB8AC3E}">
        <p14:creationId xmlns:p14="http://schemas.microsoft.com/office/powerpoint/2010/main" val="1357719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54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a:defRPr sz="1600"/>
            </a:pPr>
            <a:r>
              <a:t>From WLJ article:</a:t>
            </a:r>
          </a:p>
          <a:p>
            <a:pPr>
              <a:defRPr sz="1600"/>
            </a:pPr>
            <a:endParaRPr/>
          </a:p>
          <a:p>
            <a:pPr>
              <a:defRPr sz="1600"/>
            </a:pPr>
            <a:r>
              <a:t>A Wall Street Journal investigation found that the Staples Inc. website displays different prices to people after estimating their locations. More than that, Staples appeared to consider the person's distance from a rival brick-and-mortar store, either OfficeMax Inc. or Office Depot Inc. If rival stores were within 20 miles or so, Staples.com usually showed a discounted price.</a:t>
            </a:r>
          </a:p>
          <a:p>
            <a:pPr>
              <a:defRPr sz="1600"/>
            </a:pPr>
            <a:endParaRPr/>
          </a:p>
          <a:p>
            <a:pPr>
              <a:defRPr sz="1600"/>
            </a:pPr>
            <a:r>
              <a:t>In what appears to be an unintended side effect of Staples' pricing methods—likely a function of retail competition with its rivals—the Journal's testing also showed that areas that tended to see the discounted prices had a higher average income than areas that tended to see higher prices.</a:t>
            </a:r>
          </a:p>
        </p:txBody>
      </p:sp>
    </p:spTree>
    <p:extLst>
      <p:ext uri="{BB962C8B-B14F-4D97-AF65-F5344CB8AC3E}">
        <p14:creationId xmlns:p14="http://schemas.microsoft.com/office/powerpoint/2010/main" val="142239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53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Google’s language translation swaps pronouns for professions with historical gender bias</a:t>
            </a:r>
          </a:p>
        </p:txBody>
      </p:sp>
      <p:sp>
        <p:nvSpPr>
          <p:cNvPr id="4" name="Slide Number Placeholder 3"/>
          <p:cNvSpPr>
            <a:spLocks noGrp="1"/>
          </p:cNvSpPr>
          <p:nvPr>
            <p:ph type="sldNum" sz="quarter" idx="5"/>
          </p:nvPr>
        </p:nvSpPr>
        <p:spPr/>
        <p:txBody>
          <a:bodyPr/>
          <a:lstStyle/>
          <a:p>
            <a:fld id="{1B2C4DC8-0FA3-3C40-B18F-539AC78115EF}" type="slidenum">
              <a:rPr lang="en-US" smtClean="0"/>
              <a:t>19</a:t>
            </a:fld>
            <a:endParaRPr lang="en-US"/>
          </a:p>
        </p:txBody>
      </p:sp>
    </p:spTree>
    <p:extLst>
      <p:ext uri="{BB962C8B-B14F-4D97-AF65-F5344CB8AC3E}">
        <p14:creationId xmlns:p14="http://schemas.microsoft.com/office/powerpoint/2010/main" val="1604293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bg1">
                <a:lumMod val="85000"/>
              </a:schemeClr>
            </a:gs>
            <a:gs pos="40000">
              <a:schemeClr val="bg1">
                <a:lumMod val="85000"/>
              </a:schemeClr>
            </a:gs>
            <a:gs pos="100000">
              <a:schemeClr val="bg1">
                <a:lumMod val="75000"/>
              </a:schemeClr>
            </a:gs>
          </a:gsLst>
          <a:lin ang="11340000" scaled="0"/>
          <a:tileRect/>
        </a:gradFill>
        <a:effectLst/>
      </p:bgPr>
    </p:bg>
    <p:spTree>
      <p:nvGrpSpPr>
        <p:cNvPr id="1" name=""/>
        <p:cNvGrpSpPr/>
        <p:nvPr/>
      </p:nvGrpSpPr>
      <p:grpSpPr>
        <a:xfrm>
          <a:off x="0" y="0"/>
          <a:ext cx="0" cy="0"/>
          <a:chOff x="0" y="0"/>
          <a:chExt cx="0" cy="0"/>
        </a:xfrm>
      </p:grpSpPr>
      <p:pic>
        <p:nvPicPr>
          <p:cNvPr id="4" name="Picture 6" descr="684412_high_Purpl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userDrawn="1"/>
        </p:nvSpPr>
        <p:spPr>
          <a:xfrm>
            <a:off x="0" y="0"/>
            <a:ext cx="9144000" cy="6858000"/>
          </a:xfrm>
          <a:prstGeom prst="rect">
            <a:avLst/>
          </a:prstGeom>
          <a:solidFill>
            <a:srgbClr val="39275B">
              <a:alpha val="59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7" descr="UW.Wordmark_ctr_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5802" y="352425"/>
            <a:ext cx="25511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6"/>
            <a:ext cx="78486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409700" y="3886200"/>
            <a:ext cx="6400800" cy="1752600"/>
          </a:xfrm>
        </p:spPr>
        <p:txBody>
          <a:bodyPr/>
          <a:lstStyle>
            <a:lvl1pPr marL="0" indent="0" algn="ctr">
              <a:buNone/>
              <a:defRPr>
                <a:solidFill>
                  <a:schemeClr val="bg1"/>
                </a:solidFill>
              </a:defRPr>
            </a:lvl1pPr>
            <a:lvl2pPr marL="455593" indent="0" algn="ctr">
              <a:buNone/>
              <a:defRPr>
                <a:solidFill>
                  <a:schemeClr val="tx1">
                    <a:tint val="75000"/>
                  </a:schemeClr>
                </a:solidFill>
              </a:defRPr>
            </a:lvl2pPr>
            <a:lvl3pPr marL="911218" indent="0" algn="ctr">
              <a:buNone/>
              <a:defRPr>
                <a:solidFill>
                  <a:schemeClr val="tx1">
                    <a:tint val="75000"/>
                  </a:schemeClr>
                </a:solidFill>
              </a:defRPr>
            </a:lvl3pPr>
            <a:lvl4pPr marL="1366840" indent="0" algn="ctr">
              <a:buNone/>
              <a:defRPr>
                <a:solidFill>
                  <a:schemeClr val="tx1">
                    <a:tint val="75000"/>
                  </a:schemeClr>
                </a:solidFill>
              </a:defRPr>
            </a:lvl4pPr>
            <a:lvl5pPr marL="1822445" indent="0" algn="ctr">
              <a:buNone/>
              <a:defRPr>
                <a:solidFill>
                  <a:schemeClr val="tx1">
                    <a:tint val="75000"/>
                  </a:schemeClr>
                </a:solidFill>
              </a:defRPr>
            </a:lvl5pPr>
            <a:lvl6pPr marL="2278066" indent="0" algn="ctr">
              <a:buNone/>
              <a:defRPr>
                <a:solidFill>
                  <a:schemeClr val="tx1">
                    <a:tint val="75000"/>
                  </a:schemeClr>
                </a:solidFill>
              </a:defRPr>
            </a:lvl6pPr>
            <a:lvl7pPr marL="2733675" indent="0" algn="ctr">
              <a:buNone/>
              <a:defRPr>
                <a:solidFill>
                  <a:schemeClr val="tx1">
                    <a:tint val="75000"/>
                  </a:schemeClr>
                </a:solidFill>
              </a:defRPr>
            </a:lvl7pPr>
            <a:lvl8pPr marL="3189281" indent="0" algn="ctr">
              <a:buNone/>
              <a:defRPr>
                <a:solidFill>
                  <a:schemeClr val="tx1">
                    <a:tint val="75000"/>
                  </a:schemeClr>
                </a:solidFill>
              </a:defRPr>
            </a:lvl8pPr>
            <a:lvl9pPr marL="3644885" indent="0" algn="ctr">
              <a:buNone/>
              <a:defRPr>
                <a:solidFill>
                  <a:schemeClr val="tx1">
                    <a:tint val="75000"/>
                  </a:schemeClr>
                </a:solidFill>
              </a:defRPr>
            </a:lvl9pPr>
          </a:lstStyle>
          <a:p>
            <a:r>
              <a:rPr lang="en-US" dirty="0"/>
              <a:t>Click to edit Master subtitle style</a:t>
            </a:r>
          </a:p>
        </p:txBody>
      </p:sp>
      <p:sp>
        <p:nvSpPr>
          <p:cNvPr id="10" name="Date Placeholder 3"/>
          <p:cNvSpPr>
            <a:spLocks noGrp="1"/>
          </p:cNvSpPr>
          <p:nvPr>
            <p:ph type="dt" sz="half" idx="10"/>
          </p:nvPr>
        </p:nvSpPr>
        <p:spPr>
          <a:xfrm>
            <a:off x="685800" y="6356418"/>
            <a:ext cx="2133600" cy="365125"/>
          </a:xfrm>
        </p:spPr>
        <p:txBody>
          <a:bodyPr/>
          <a:lstStyle>
            <a:lvl1pPr>
              <a:defRPr>
                <a:solidFill>
                  <a:srgbClr val="FFFFFF"/>
                </a:solidFill>
              </a:defRPr>
            </a:lvl1pPr>
          </a:lstStyle>
          <a:p>
            <a:fld id="{46284D85-FEAC-6D4D-ADD9-3BD8F167427A}" type="datetime1">
              <a:rPr lang="en-US" smtClean="0"/>
              <a:t>5/17/22</a:t>
            </a:fld>
            <a:endParaRPr lang="en-US"/>
          </a:p>
        </p:txBody>
      </p:sp>
      <p:sp>
        <p:nvSpPr>
          <p:cNvPr id="11" name="Footer Placeholder 4"/>
          <p:cNvSpPr>
            <a:spLocks noGrp="1"/>
          </p:cNvSpPr>
          <p:nvPr>
            <p:ph type="ftr" sz="quarter" idx="11"/>
          </p:nvPr>
        </p:nvSpPr>
        <p:spPr>
          <a:xfrm>
            <a:off x="3162300" y="6356418"/>
            <a:ext cx="2895600" cy="365125"/>
          </a:xfrm>
        </p:spPr>
        <p:txBody>
          <a:bodyPr/>
          <a:lstStyle>
            <a:lvl1pPr>
              <a:defRPr>
                <a:solidFill>
                  <a:srgbClr val="FFFFFF"/>
                </a:solidFill>
              </a:defRPr>
            </a:lvl1pPr>
          </a:lstStyle>
          <a:p>
            <a:pPr>
              <a:defRPr/>
            </a:pPr>
            <a:r>
              <a:rPr lang="en-US"/>
              <a:t>Bill Howe, UW</a:t>
            </a:r>
          </a:p>
        </p:txBody>
      </p:sp>
      <p:sp>
        <p:nvSpPr>
          <p:cNvPr id="12" name="Slide Number Placeholder 5"/>
          <p:cNvSpPr>
            <a:spLocks noGrp="1"/>
          </p:cNvSpPr>
          <p:nvPr>
            <p:ph type="sldNum" sz="quarter" idx="12"/>
          </p:nvPr>
        </p:nvSpPr>
        <p:spPr>
          <a:xfrm>
            <a:off x="6400800" y="6356418"/>
            <a:ext cx="2133600" cy="365125"/>
          </a:xfrm>
        </p:spPr>
        <p:txBody>
          <a:bodyPr/>
          <a:lstStyle>
            <a:lvl1pPr>
              <a:defRPr>
                <a:solidFill>
                  <a:srgbClr val="FFFFFF"/>
                </a:solidFill>
              </a:defRPr>
            </a:lvl1pPr>
          </a:lstStyle>
          <a:p>
            <a:fld id="{692883AC-E72C-294B-86D2-A63D5043FD85}" type="slidenum">
              <a:rPr lang="en-US"/>
              <a:pPr/>
              <a:t>‹#›</a:t>
            </a:fld>
            <a:endParaRPr lang="en-US"/>
          </a:p>
        </p:txBody>
      </p:sp>
    </p:spTree>
    <p:extLst>
      <p:ext uri="{BB962C8B-B14F-4D97-AF65-F5344CB8AC3E}">
        <p14:creationId xmlns:p14="http://schemas.microsoft.com/office/powerpoint/2010/main" val="187949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a:t>Click to edit Master title style</a:t>
            </a:r>
          </a:p>
        </p:txBody>
      </p:sp>
      <p:sp>
        <p:nvSpPr>
          <p:cNvPr id="3" name="Vertical Text Placeholder 2"/>
          <p:cNvSpPr>
            <a:spLocks noGrp="1"/>
          </p:cNvSpPr>
          <p:nvPr>
            <p:ph type="body" orient="vert" idx="1"/>
          </p:nvPr>
        </p:nvSpPr>
        <p:spPr>
          <a:xfrm>
            <a:off x="457200" y="1676401"/>
            <a:ext cx="8229600" cy="444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A000AE5-584D-C440-9AD8-C8FC349C2170}" type="datetime1">
              <a:rPr lang="en-US" smtClean="0"/>
              <a:t>5/17/22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9C2025F-BD38-A44C-A022-81B9B849CBBE}" type="slidenum">
              <a:rPr lang="en-US"/>
              <a:pPr/>
              <a:t>‹#›</a:t>
            </a:fld>
            <a:endParaRPr lang="en-US"/>
          </a:p>
        </p:txBody>
      </p:sp>
    </p:spTree>
    <p:extLst>
      <p:ext uri="{BB962C8B-B14F-4D97-AF65-F5344CB8AC3E}">
        <p14:creationId xmlns:p14="http://schemas.microsoft.com/office/powerpoint/2010/main" val="1805769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1"/>
            <a:ext cx="2057400" cy="5364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1"/>
            <a:ext cx="6019800" cy="5364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C3D354-CDAA-004A-BBB7-92BEBA53B5C0}" type="datetime1">
              <a:rPr lang="en-US" smtClean="0"/>
              <a:t>5/17/22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81648DF-5E37-9E4E-8E74-0E0631D04E65}" type="slidenum">
              <a:rPr lang="en-US"/>
              <a:pPr/>
              <a:t>‹#›</a:t>
            </a:fld>
            <a:endParaRPr lang="en-US"/>
          </a:p>
        </p:txBody>
      </p:sp>
    </p:spTree>
    <p:extLst>
      <p:ext uri="{BB962C8B-B14F-4D97-AF65-F5344CB8AC3E}">
        <p14:creationId xmlns:p14="http://schemas.microsoft.com/office/powerpoint/2010/main" val="138808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pic>
        <p:nvPicPr>
          <p:cNvPr id="21" name="Top.jpg"/>
          <p:cNvPicPr>
            <a:picLocks noChangeAspect="1"/>
          </p:cNvPicPr>
          <p:nvPr/>
        </p:nvPicPr>
        <p:blipFill>
          <a:blip r:embed="rId2"/>
          <a:stretch>
            <a:fillRect/>
          </a:stretch>
        </p:blipFill>
        <p:spPr>
          <a:xfrm>
            <a:off x="-1" y="-15720"/>
            <a:ext cx="9144001" cy="812602"/>
          </a:xfrm>
          <a:prstGeom prst="rect">
            <a:avLst/>
          </a:prstGeom>
          <a:ln w="12700">
            <a:miter lim="400000"/>
          </a:ln>
        </p:spPr>
      </p:pic>
      <p:pic>
        <p:nvPicPr>
          <p:cNvPr id="22" name="Bottom.jpg"/>
          <p:cNvPicPr>
            <a:picLocks noChangeAspect="1"/>
          </p:cNvPicPr>
          <p:nvPr/>
        </p:nvPicPr>
        <p:blipFill>
          <a:blip r:embed="rId3"/>
          <a:stretch>
            <a:fillRect/>
          </a:stretch>
        </p:blipFill>
        <p:spPr>
          <a:xfrm>
            <a:off x="-1" y="6042329"/>
            <a:ext cx="9144001" cy="812602"/>
          </a:xfrm>
          <a:prstGeom prst="rect">
            <a:avLst/>
          </a:prstGeom>
          <a:ln w="12700">
            <a:miter lim="400000"/>
          </a:ln>
        </p:spPr>
      </p:pic>
      <p:sp>
        <p:nvSpPr>
          <p:cNvPr id="23" name="Shape 23"/>
          <p:cNvSpPr>
            <a:spLocks noGrp="1"/>
          </p:cNvSpPr>
          <p:nvPr>
            <p:ph type="title"/>
          </p:nvPr>
        </p:nvSpPr>
        <p:spPr>
          <a:xfrm>
            <a:off x="-7442" y="32810"/>
            <a:ext cx="9158883" cy="785813"/>
          </a:xfrm>
          <a:prstGeom prst="rect">
            <a:avLst/>
          </a:prstGeom>
        </p:spPr>
        <p:txBody>
          <a:bodyPr/>
          <a:lstStyle>
            <a:lvl1pPr algn="ctr">
              <a:defRPr>
                <a:solidFill>
                  <a:srgbClr val="DCDEE0"/>
                </a:solidFill>
              </a:defRPr>
            </a:lvl1pPr>
          </a:lstStyle>
          <a:p>
            <a:r>
              <a:t>Title Text</a:t>
            </a:r>
          </a:p>
        </p:txBody>
      </p:sp>
      <p:sp>
        <p:nvSpPr>
          <p:cNvPr id="24" name="Shape 24"/>
          <p:cNvSpPr>
            <a:spLocks noGrp="1"/>
          </p:cNvSpPr>
          <p:nvPr>
            <p:ph type="body" idx="1"/>
          </p:nvPr>
        </p:nvSpPr>
        <p:spPr>
          <a:xfrm>
            <a:off x="893037" y="699560"/>
            <a:ext cx="7358063" cy="5250657"/>
          </a:xfrm>
          <a:prstGeom prst="rect">
            <a:avLst/>
          </a:prstGeom>
        </p:spPr>
        <p:txBody>
          <a:bodyPr/>
          <a:lstStyle>
            <a:lvl1pPr>
              <a:defRPr sz="2100">
                <a:latin typeface="+mj-lt"/>
                <a:ea typeface="+mj-ea"/>
                <a:cs typeface="+mj-cs"/>
                <a:sym typeface="Helvetica"/>
              </a:defRPr>
            </a:lvl1pPr>
            <a:lvl2pPr>
              <a:defRPr sz="2100">
                <a:latin typeface="+mj-lt"/>
                <a:ea typeface="+mj-ea"/>
                <a:cs typeface="+mj-cs"/>
                <a:sym typeface="Helvetica"/>
              </a:defRPr>
            </a:lvl2pPr>
            <a:lvl3pPr>
              <a:defRPr sz="2100">
                <a:latin typeface="+mj-lt"/>
                <a:ea typeface="+mj-ea"/>
                <a:cs typeface="+mj-cs"/>
                <a:sym typeface="Helvetica"/>
              </a:defRPr>
            </a:lvl3pPr>
            <a:lvl4pPr>
              <a:defRPr sz="2100">
                <a:latin typeface="+mj-lt"/>
                <a:ea typeface="+mj-ea"/>
                <a:cs typeface="+mj-cs"/>
                <a:sym typeface="Helvetica"/>
              </a:defRPr>
            </a:lvl4pPr>
            <a:lvl5pPr>
              <a:defRPr sz="210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4589764" y="6358005"/>
            <a:ext cx="259154" cy="267891"/>
          </a:xfrm>
          <a:prstGeom prst="rect">
            <a:avLst/>
          </a:prstGeom>
        </p:spPr>
        <p:txBody>
          <a:bodyPr/>
          <a:lstStyle>
            <a:lvl1pPr>
              <a:defRPr>
                <a:solidFill>
                  <a:srgbClr val="DCDEE0"/>
                </a:solidFill>
                <a:latin typeface="+mj-lt"/>
                <a:ea typeface="+mj-ea"/>
                <a:cs typeface="+mj-cs"/>
                <a:sym typeface="Helvetica"/>
              </a:defRPr>
            </a:lvl1pPr>
          </a:lstStyle>
          <a:p>
            <a:fld id="{86CB4B4D-7CA3-9044-876B-883B54F8677D}" type="slidenum">
              <a:t>‹#›</a:t>
            </a:fld>
            <a:endParaRPr/>
          </a:p>
        </p:txBody>
      </p:sp>
      <p:sp>
        <p:nvSpPr>
          <p:cNvPr id="26" name="Shape 26"/>
          <p:cNvSpPr/>
          <p:nvPr/>
        </p:nvSpPr>
        <p:spPr>
          <a:xfrm>
            <a:off x="318492" y="6068214"/>
            <a:ext cx="2664326" cy="748971"/>
          </a:xfrm>
          <a:prstGeom prst="rect">
            <a:avLst/>
          </a:prstGeom>
          <a:ln w="12700">
            <a:miter lim="400000"/>
          </a:ln>
          <a:extLst>
            <a:ext uri="{C572A759-6A51-4108-AA02-DFA0A04FC94B}">
              <ma14:wrappingTextBoxFlag xmlns:ma14="http://schemas.microsoft.com/office/mac/drawingml/2011/main" xmlns="" val="1"/>
            </a:ext>
          </a:extLst>
        </p:spPr>
        <p:txBody>
          <a:bodyPr lIns="35584" tIns="35584" rIns="35584" bIns="35584" anchor="ctr">
            <a:spAutoFit/>
          </a:bodyPr>
          <a:lstStyle>
            <a:lvl1pPr>
              <a:defRPr sz="2200">
                <a:solidFill>
                  <a:srgbClr val="DCDEE0"/>
                </a:solidFill>
                <a:latin typeface="+mj-lt"/>
                <a:ea typeface="+mj-ea"/>
                <a:cs typeface="+mj-cs"/>
                <a:sym typeface="Helvetica"/>
              </a:defRPr>
            </a:lvl1pPr>
          </a:lstStyle>
          <a:p>
            <a:r>
              <a:t>Dagstuhl, July 17-22, 2016</a:t>
            </a:r>
          </a:p>
        </p:txBody>
      </p:sp>
      <p:pic>
        <p:nvPicPr>
          <p:cNvPr id="27" name="DataResponsibly_Logo_V1.jpg"/>
          <p:cNvPicPr>
            <a:picLocks noChangeAspect="1"/>
          </p:cNvPicPr>
          <p:nvPr/>
        </p:nvPicPr>
        <p:blipFill>
          <a:blip r:embed="rId4"/>
          <a:stretch>
            <a:fillRect/>
          </a:stretch>
        </p:blipFill>
        <p:spPr>
          <a:xfrm>
            <a:off x="9540515" y="-614405"/>
            <a:ext cx="1308409" cy="1314984"/>
          </a:xfrm>
          <a:prstGeom prst="rect">
            <a:avLst/>
          </a:prstGeom>
          <a:ln w="12700">
            <a:miter lim="400000"/>
          </a:ln>
        </p:spPr>
      </p:pic>
    </p:spTree>
    <p:extLst>
      <p:ext uri="{BB962C8B-B14F-4D97-AF65-F5344CB8AC3E}">
        <p14:creationId xmlns:p14="http://schemas.microsoft.com/office/powerpoint/2010/main" val="378252786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5"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7"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762000"/>
            <a:ext cx="7854696" cy="914400"/>
          </a:xfrm>
        </p:spPr>
        <p:txBody>
          <a:bodyPr/>
          <a:lstStyle>
            <a:lvl1pPr algn="l">
              <a:defRPr sz="3200"/>
            </a:lvl1pPr>
          </a:lstStyle>
          <a:p>
            <a:r>
              <a:rPr lang="en-US" dirty="0"/>
              <a:t>Click to edit Master title style</a:t>
            </a:r>
          </a:p>
        </p:txBody>
      </p:sp>
      <p:sp>
        <p:nvSpPr>
          <p:cNvPr id="3" name="Content Placeholder 2"/>
          <p:cNvSpPr>
            <a:spLocks noGrp="1"/>
          </p:cNvSpPr>
          <p:nvPr>
            <p:ph idx="1"/>
          </p:nvPr>
        </p:nvSpPr>
        <p:spPr>
          <a:xfrm>
            <a:off x="685802" y="1828868"/>
            <a:ext cx="7854696" cy="42973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p:cNvSpPr>
            <a:spLocks noGrp="1"/>
          </p:cNvSpPr>
          <p:nvPr>
            <p:ph type="dt" sz="half" idx="10"/>
          </p:nvPr>
        </p:nvSpPr>
        <p:spPr>
          <a:xfrm>
            <a:off x="685800" y="6356418"/>
            <a:ext cx="2133600" cy="365125"/>
          </a:xfrm>
        </p:spPr>
        <p:txBody>
          <a:bodyPr/>
          <a:lstStyle>
            <a:lvl1pPr>
              <a:defRPr/>
            </a:lvl1pPr>
          </a:lstStyle>
          <a:p>
            <a:fld id="{7B55FEDD-6FD9-7942-8E57-CDDA6D5C3512}" type="datetime1">
              <a:rPr lang="en-US" smtClean="0"/>
              <a:t>5/17/22</a:t>
            </a:fld>
            <a:endParaRPr lang="en-US"/>
          </a:p>
        </p:txBody>
      </p:sp>
      <p:sp>
        <p:nvSpPr>
          <p:cNvPr id="9" name="Footer Placeholder 4"/>
          <p:cNvSpPr>
            <a:spLocks noGrp="1"/>
          </p:cNvSpPr>
          <p:nvPr>
            <p:ph type="ftr" sz="quarter" idx="11"/>
          </p:nvPr>
        </p:nvSpPr>
        <p:spPr>
          <a:xfrm>
            <a:off x="3048000" y="6356418"/>
            <a:ext cx="3200400" cy="365125"/>
          </a:xfrm>
        </p:spPr>
        <p:txBody>
          <a:bodyPr/>
          <a:lstStyle>
            <a:lvl1pPr>
              <a:defRPr/>
            </a:lvl1pPr>
          </a:lstStyle>
          <a:p>
            <a:pPr>
              <a:defRPr/>
            </a:pPr>
            <a:r>
              <a:rPr lang="en-US"/>
              <a:t>Data, Responsibly / SciTech NW</a:t>
            </a:r>
          </a:p>
        </p:txBody>
      </p:sp>
      <p:sp>
        <p:nvSpPr>
          <p:cNvPr id="10" name="Slide Number Placeholder 5"/>
          <p:cNvSpPr>
            <a:spLocks noGrp="1"/>
          </p:cNvSpPr>
          <p:nvPr>
            <p:ph type="sldNum" sz="quarter" idx="12"/>
          </p:nvPr>
        </p:nvSpPr>
        <p:spPr>
          <a:xfrm>
            <a:off x="6407150" y="6356418"/>
            <a:ext cx="2133600" cy="365125"/>
          </a:xfrm>
        </p:spPr>
        <p:txBody>
          <a:bodyPr/>
          <a:lstStyle>
            <a:lvl1pPr>
              <a:defRPr/>
            </a:lvl1pPr>
          </a:lstStyle>
          <a:p>
            <a:fld id="{A12D6CCC-2396-634D-8A9D-DFA1A30244AA}" type="slidenum">
              <a:rPr lang="en-US"/>
              <a:pPr/>
              <a:t>‹#›</a:t>
            </a:fld>
            <a:endParaRPr lang="en-US"/>
          </a:p>
        </p:txBody>
      </p:sp>
    </p:spTree>
    <p:extLst>
      <p:ext uri="{BB962C8B-B14F-4D97-AF65-F5344CB8AC3E}">
        <p14:creationId xmlns:p14="http://schemas.microsoft.com/office/powerpoint/2010/main" val="3191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81"/>
            <a:ext cx="7772400" cy="1500187"/>
          </a:xfrm>
        </p:spPr>
        <p:txBody>
          <a:bodyPr anchor="b"/>
          <a:lstStyle>
            <a:lvl1pPr marL="0" indent="0">
              <a:buNone/>
              <a:defRPr sz="2000">
                <a:solidFill>
                  <a:schemeClr val="tx1">
                    <a:tint val="75000"/>
                  </a:schemeClr>
                </a:solidFill>
              </a:defRPr>
            </a:lvl1pPr>
            <a:lvl2pPr marL="455593" indent="0">
              <a:buNone/>
              <a:defRPr sz="1800">
                <a:solidFill>
                  <a:schemeClr val="tx1">
                    <a:tint val="75000"/>
                  </a:schemeClr>
                </a:solidFill>
              </a:defRPr>
            </a:lvl2pPr>
            <a:lvl3pPr marL="911218" indent="0">
              <a:buNone/>
              <a:defRPr sz="1600">
                <a:solidFill>
                  <a:schemeClr val="tx1">
                    <a:tint val="75000"/>
                  </a:schemeClr>
                </a:solidFill>
              </a:defRPr>
            </a:lvl3pPr>
            <a:lvl4pPr marL="1366840" indent="0">
              <a:buNone/>
              <a:defRPr sz="1400">
                <a:solidFill>
                  <a:schemeClr val="tx1">
                    <a:tint val="75000"/>
                  </a:schemeClr>
                </a:solidFill>
              </a:defRPr>
            </a:lvl4pPr>
            <a:lvl5pPr marL="1822445" indent="0">
              <a:buNone/>
              <a:defRPr sz="1400">
                <a:solidFill>
                  <a:schemeClr val="tx1">
                    <a:tint val="75000"/>
                  </a:schemeClr>
                </a:solidFill>
              </a:defRPr>
            </a:lvl5pPr>
            <a:lvl6pPr marL="2278066" indent="0">
              <a:buNone/>
              <a:defRPr sz="1400">
                <a:solidFill>
                  <a:schemeClr val="tx1">
                    <a:tint val="75000"/>
                  </a:schemeClr>
                </a:solidFill>
              </a:defRPr>
            </a:lvl6pPr>
            <a:lvl7pPr marL="2733675" indent="0">
              <a:buNone/>
              <a:defRPr sz="1400">
                <a:solidFill>
                  <a:schemeClr val="tx1">
                    <a:tint val="75000"/>
                  </a:schemeClr>
                </a:solidFill>
              </a:defRPr>
            </a:lvl7pPr>
            <a:lvl8pPr marL="3189281" indent="0">
              <a:buNone/>
              <a:defRPr sz="1400">
                <a:solidFill>
                  <a:schemeClr val="tx1">
                    <a:tint val="75000"/>
                  </a:schemeClr>
                </a:solidFill>
              </a:defRPr>
            </a:lvl8pPr>
            <a:lvl9pPr marL="364488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460E162-5E18-CC42-AEFF-80654EBA5EC9}" type="datetime1">
              <a:rPr lang="en-US" smtClean="0"/>
              <a:t>5/17/22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Bill Howe, UW</a:t>
            </a:r>
          </a:p>
        </p:txBody>
      </p:sp>
      <p:sp>
        <p:nvSpPr>
          <p:cNvPr id="6" name="Slide Number Placeholder 5"/>
          <p:cNvSpPr>
            <a:spLocks noGrp="1"/>
          </p:cNvSpPr>
          <p:nvPr>
            <p:ph type="sldNum" sz="quarter" idx="12"/>
          </p:nvPr>
        </p:nvSpPr>
        <p:spPr/>
        <p:txBody>
          <a:bodyPr/>
          <a:lstStyle>
            <a:lvl1pPr>
              <a:defRPr/>
            </a:lvl1pPr>
          </a:lstStyle>
          <a:p>
            <a:fld id="{ABE0DD67-BB51-4341-BE04-6FACCCE28F1F}" type="slidenum">
              <a:rPr lang="en-US"/>
              <a:pPr/>
              <a:t>‹#›</a:t>
            </a:fld>
            <a:endParaRPr lang="en-US"/>
          </a:p>
        </p:txBody>
      </p:sp>
      <p:sp>
        <p:nvSpPr>
          <p:cNvPr id="7" name="Rectangle 6"/>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8"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0"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557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1"/>
            <a:ext cx="4038600" cy="4449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D29959A-35A8-9348-83C4-31B0671CA6F4}" type="datetime1">
              <a:rPr lang="en-US" smtClean="0"/>
              <a:t>5/17/22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7174E72A-CE54-AB49-9729-B884B92568C1}"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82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400"/>
            <a:ext cx="4040188" cy="498475"/>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676399"/>
            <a:ext cx="4041775" cy="498476"/>
          </a:xfrm>
        </p:spPr>
        <p:txBody>
          <a:bodyPr anchor="b"/>
          <a:lstStyle>
            <a:lvl1pPr marL="0" indent="0">
              <a:buNone/>
              <a:defRPr sz="2400" b="1"/>
            </a:lvl1pPr>
            <a:lvl2pPr marL="455593" indent="0">
              <a:buNone/>
              <a:defRPr sz="2000" b="1"/>
            </a:lvl2pPr>
            <a:lvl3pPr marL="911218" indent="0">
              <a:buNone/>
              <a:defRPr sz="1800" b="1"/>
            </a:lvl3pPr>
            <a:lvl4pPr marL="1366840" indent="0">
              <a:buNone/>
              <a:defRPr sz="1600" b="1"/>
            </a:lvl4pPr>
            <a:lvl5pPr marL="1822445" indent="0">
              <a:buNone/>
              <a:defRPr sz="1600" b="1"/>
            </a:lvl5pPr>
            <a:lvl6pPr marL="2278066" indent="0">
              <a:buNone/>
              <a:defRPr sz="1600" b="1"/>
            </a:lvl6pPr>
            <a:lvl7pPr marL="2733675" indent="0">
              <a:buNone/>
              <a:defRPr sz="1600" b="1"/>
            </a:lvl7pPr>
            <a:lvl8pPr marL="3189281" indent="0">
              <a:buNone/>
              <a:defRPr sz="1600" b="1"/>
            </a:lvl8pPr>
            <a:lvl9pPr marL="364488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EED5640-A054-AD43-A009-5122F633A555}" type="datetime1">
              <a:rPr lang="en-US" smtClean="0"/>
              <a:t>5/17/22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Bill Howe, UW</a:t>
            </a:r>
          </a:p>
        </p:txBody>
      </p:sp>
      <p:sp>
        <p:nvSpPr>
          <p:cNvPr id="9" name="Slide Number Placeholder 5"/>
          <p:cNvSpPr>
            <a:spLocks noGrp="1"/>
          </p:cNvSpPr>
          <p:nvPr>
            <p:ph type="sldNum" sz="quarter" idx="12"/>
          </p:nvPr>
        </p:nvSpPr>
        <p:spPr/>
        <p:txBody>
          <a:bodyPr/>
          <a:lstStyle>
            <a:lvl1pPr>
              <a:defRPr/>
            </a:lvl1pPr>
          </a:lstStyle>
          <a:p>
            <a:fld id="{1EB80FAF-06AB-7741-A545-C8911F3DDED2}" type="slidenum">
              <a:rPr lang="en-US"/>
              <a:pPr/>
              <a:t>‹#›</a:t>
            </a:fld>
            <a:endParaRPr lang="en-US"/>
          </a:p>
        </p:txBody>
      </p:sp>
      <p:sp>
        <p:nvSpPr>
          <p:cNvPr id="10" name="Rectangle 9"/>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11"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3"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14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144F366-C044-4B4C-9ED0-43C134576ECA}" type="datetime1">
              <a:rPr lang="en-US" smtClean="0"/>
              <a:t>5/17/22</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Bill Howe, UW</a:t>
            </a:r>
          </a:p>
        </p:txBody>
      </p:sp>
      <p:sp>
        <p:nvSpPr>
          <p:cNvPr id="5" name="Slide Number Placeholder 5"/>
          <p:cNvSpPr>
            <a:spLocks noGrp="1"/>
          </p:cNvSpPr>
          <p:nvPr>
            <p:ph type="sldNum" sz="quarter" idx="12"/>
          </p:nvPr>
        </p:nvSpPr>
        <p:spPr/>
        <p:txBody>
          <a:bodyPr/>
          <a:lstStyle>
            <a:lvl1pPr>
              <a:defRPr/>
            </a:lvl1pPr>
          </a:lstStyle>
          <a:p>
            <a:fld id="{707BE93F-5C7A-5B41-A729-CD25FF97C964}" type="slidenum">
              <a:rPr lang="en-US"/>
              <a:pPr/>
              <a:t>‹#›</a:t>
            </a:fld>
            <a:endParaRPr lang="en-US"/>
          </a:p>
        </p:txBody>
      </p:sp>
      <p:sp>
        <p:nvSpPr>
          <p:cNvPr id="6" name="Rectangle 5"/>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7"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9"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44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5FCB4E5-F5CA-CD47-9AE3-A07BD6AB5419}" type="datetime1">
              <a:rPr lang="en-US" smtClean="0"/>
              <a:t>5/17/22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Bill Howe, UW</a:t>
            </a:r>
          </a:p>
        </p:txBody>
      </p:sp>
      <p:sp>
        <p:nvSpPr>
          <p:cNvPr id="4" name="Slide Number Placeholder 5"/>
          <p:cNvSpPr>
            <a:spLocks noGrp="1"/>
          </p:cNvSpPr>
          <p:nvPr>
            <p:ph type="sldNum" sz="quarter" idx="12"/>
          </p:nvPr>
        </p:nvSpPr>
        <p:spPr/>
        <p:txBody>
          <a:bodyPr/>
          <a:lstStyle>
            <a:lvl1pPr>
              <a:defRPr/>
            </a:lvl1pPr>
          </a:lstStyle>
          <a:p>
            <a:fld id="{354DEEC5-EA09-464B-9CF2-C5C5C68E1237}" type="slidenum">
              <a:rPr lang="en-US"/>
              <a:pPr/>
              <a:t>‹#›</a:t>
            </a:fld>
            <a:endParaRPr lang="en-US"/>
          </a:p>
        </p:txBody>
      </p:sp>
    </p:spTree>
    <p:extLst>
      <p:ext uri="{BB962C8B-B14F-4D97-AF65-F5344CB8AC3E}">
        <p14:creationId xmlns:p14="http://schemas.microsoft.com/office/powerpoint/2010/main" val="348043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762001"/>
            <a:ext cx="3008313" cy="7620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762001"/>
            <a:ext cx="5111750" cy="536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2" y="1676401"/>
            <a:ext cx="3008313" cy="4449763"/>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FF7E3BA-6CFD-3F4B-B6A9-0E95C2C35C95}" type="datetime1">
              <a:rPr lang="en-US" smtClean="0"/>
              <a:t>5/17/22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157139CD-AAD3-944F-B5E6-7F016C31DF0E}"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50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62067"/>
            <a:ext cx="5486400" cy="3965575"/>
          </a:xfrm>
        </p:spPr>
        <p:txBody>
          <a:bodyPr rtlCol="0">
            <a:normAutofit/>
          </a:bodyPr>
          <a:lstStyle>
            <a:lvl1pPr marL="0" indent="0">
              <a:buNone/>
              <a:defRPr sz="3200"/>
            </a:lvl1pPr>
            <a:lvl2pPr marL="455593" indent="0">
              <a:buNone/>
              <a:defRPr sz="2800"/>
            </a:lvl2pPr>
            <a:lvl3pPr marL="911218" indent="0">
              <a:buNone/>
              <a:defRPr sz="2400"/>
            </a:lvl3pPr>
            <a:lvl4pPr marL="1366840" indent="0">
              <a:buNone/>
              <a:defRPr sz="2000"/>
            </a:lvl4pPr>
            <a:lvl5pPr marL="1822445" indent="0">
              <a:buNone/>
              <a:defRPr sz="2000"/>
            </a:lvl5pPr>
            <a:lvl6pPr marL="2278066" indent="0">
              <a:buNone/>
              <a:defRPr sz="2000"/>
            </a:lvl6pPr>
            <a:lvl7pPr marL="2733675" indent="0">
              <a:buNone/>
              <a:defRPr sz="2000"/>
            </a:lvl7pPr>
            <a:lvl8pPr marL="3189281" indent="0">
              <a:buNone/>
              <a:defRPr sz="2000"/>
            </a:lvl8pPr>
            <a:lvl9pPr marL="364488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593" indent="0">
              <a:buNone/>
              <a:defRPr sz="1200"/>
            </a:lvl2pPr>
            <a:lvl3pPr marL="911218" indent="0">
              <a:buNone/>
              <a:defRPr sz="1000"/>
            </a:lvl3pPr>
            <a:lvl4pPr marL="1366840" indent="0">
              <a:buNone/>
              <a:defRPr sz="900"/>
            </a:lvl4pPr>
            <a:lvl5pPr marL="1822445" indent="0">
              <a:buNone/>
              <a:defRPr sz="900"/>
            </a:lvl5pPr>
            <a:lvl6pPr marL="2278066" indent="0">
              <a:buNone/>
              <a:defRPr sz="900"/>
            </a:lvl6pPr>
            <a:lvl7pPr marL="2733675" indent="0">
              <a:buNone/>
              <a:defRPr sz="900"/>
            </a:lvl7pPr>
            <a:lvl8pPr marL="3189281" indent="0">
              <a:buNone/>
              <a:defRPr sz="900"/>
            </a:lvl8pPr>
            <a:lvl9pPr marL="3644885"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D4C999BE-CC0D-BA40-AC64-6591B8579716}" type="datetime1">
              <a:rPr lang="en-US" smtClean="0"/>
              <a:t>5/17/22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Bill Howe, UW</a:t>
            </a:r>
          </a:p>
        </p:txBody>
      </p:sp>
      <p:sp>
        <p:nvSpPr>
          <p:cNvPr id="7" name="Slide Number Placeholder 5"/>
          <p:cNvSpPr>
            <a:spLocks noGrp="1"/>
          </p:cNvSpPr>
          <p:nvPr>
            <p:ph type="sldNum" sz="quarter" idx="12"/>
          </p:nvPr>
        </p:nvSpPr>
        <p:spPr/>
        <p:txBody>
          <a:bodyPr/>
          <a:lstStyle>
            <a:lvl1pPr>
              <a:defRPr/>
            </a:lvl1pPr>
          </a:lstStyle>
          <a:p>
            <a:fld id="{05C78931-4823-DD4F-8A70-63C081F743DA}" type="slidenum">
              <a:rPr lang="en-US"/>
              <a:pPr/>
              <a:t>‹#›</a:t>
            </a:fld>
            <a:endParaRPr lang="en-US"/>
          </a:p>
        </p:txBody>
      </p:sp>
      <p:sp>
        <p:nvSpPr>
          <p:cNvPr id="8" name="Rectangle 7"/>
          <p:cNvSpPr/>
          <p:nvPr userDrawn="1"/>
        </p:nvSpPr>
        <p:spPr>
          <a:xfrm>
            <a:off x="0" y="0"/>
            <a:ext cx="171450" cy="6858000"/>
          </a:xfrm>
          <a:prstGeom prst="rect">
            <a:avLst/>
          </a:prstGeom>
          <a:solidFill>
            <a:srgbClr val="39275B">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dirty="0"/>
          </a:p>
        </p:txBody>
      </p:sp>
      <p:pic>
        <p:nvPicPr>
          <p:cNvPr id="9" name="Picture 9" descr="UW.Wordmark_ct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1" y="361950"/>
            <a:ext cx="2563813" cy="171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9"/>
          <p:cNvSpPr/>
          <p:nvPr userDrawn="1"/>
        </p:nvSpPr>
        <p:spPr>
          <a:xfrm>
            <a:off x="1" y="180975"/>
            <a:ext cx="576263" cy="457200"/>
          </a:xfrm>
          <a:prstGeom prst="rect">
            <a:avLst/>
          </a:prstGeom>
          <a:solidFill>
            <a:srgbClr val="39275B"/>
          </a:solidFill>
          <a:ln>
            <a:noFill/>
          </a:ln>
          <a:effectLst>
            <a:outerShdw blurRad="38100" dist="38100" dir="3600000" algn="br">
              <a:srgbClr val="000000">
                <a:alpha val="15000"/>
              </a:srgbClr>
            </a:outerShdw>
          </a:effectLst>
        </p:spPr>
        <p:style>
          <a:lnRef idx="1">
            <a:schemeClr val="accent1"/>
          </a:lnRef>
          <a:fillRef idx="3">
            <a:schemeClr val="accent1"/>
          </a:fillRef>
          <a:effectRef idx="2">
            <a:schemeClr val="accent1"/>
          </a:effectRef>
          <a:fontRef idx="minor">
            <a:schemeClr val="lt1"/>
          </a:fontRef>
        </p:style>
        <p:txBody>
          <a:bodyPr lIns="91118" tIns="45559" rIns="91118" bIns="45559" anchor="ctr"/>
          <a:lstStyle/>
          <a:p>
            <a:pPr algn="ctr">
              <a:defRPr/>
            </a:pPr>
            <a:endParaRPr lang="en-US"/>
          </a:p>
        </p:txBody>
      </p:sp>
      <p:pic>
        <p:nvPicPr>
          <p:cNvPr id="11" name="Picture 8"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064" y="295275"/>
            <a:ext cx="338137"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74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838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76401"/>
            <a:ext cx="8229600" cy="44497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118" tIns="45559" rIns="91118" bIns="4555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418"/>
            <a:ext cx="2133600" cy="365125"/>
          </a:xfrm>
          <a:prstGeom prst="rect">
            <a:avLst/>
          </a:prstGeom>
        </p:spPr>
        <p:txBody>
          <a:bodyPr vert="horz" wrap="square" lIns="91118" tIns="45559" rIns="91118" bIns="45559" numCol="1" anchor="ctr" anchorCtr="0" compatLnSpc="1">
            <a:prstTxWarp prst="textNoShape">
              <a:avLst/>
            </a:prstTxWarp>
          </a:bodyPr>
          <a:lstStyle>
            <a:lvl1pPr>
              <a:defRPr sz="1200">
                <a:solidFill>
                  <a:srgbClr val="898989"/>
                </a:solidFill>
                <a:latin typeface="Frutiger 55 Roman" charset="0"/>
              </a:defRPr>
            </a:lvl1pPr>
          </a:lstStyle>
          <a:p>
            <a:fld id="{7BC5C81F-24D6-B24D-AABC-683A945C8813}" type="datetime1">
              <a:rPr lang="en-US" smtClean="0"/>
              <a:t>5/17/22</a:t>
            </a:fld>
            <a:endParaRPr lang="en-US"/>
          </a:p>
        </p:txBody>
      </p:sp>
      <p:sp>
        <p:nvSpPr>
          <p:cNvPr id="5" name="Footer Placeholder 4"/>
          <p:cNvSpPr>
            <a:spLocks noGrp="1"/>
          </p:cNvSpPr>
          <p:nvPr>
            <p:ph type="ftr" sz="quarter" idx="3"/>
          </p:nvPr>
        </p:nvSpPr>
        <p:spPr>
          <a:xfrm>
            <a:off x="2971810" y="6356418"/>
            <a:ext cx="3200399" cy="365125"/>
          </a:xfrm>
          <a:prstGeom prst="rect">
            <a:avLst/>
          </a:prstGeom>
        </p:spPr>
        <p:txBody>
          <a:bodyPr vert="horz" wrap="square" lIns="91118" tIns="45559" rIns="91118" bIns="45559" numCol="1" anchor="ctr" anchorCtr="0" compatLnSpc="1">
            <a:prstTxWarp prst="textNoShape">
              <a:avLst/>
            </a:prstTxWarp>
          </a:bodyPr>
          <a:lstStyle>
            <a:lvl1pPr algn="ctr">
              <a:defRPr sz="1200">
                <a:solidFill>
                  <a:srgbClr val="898989"/>
                </a:solidFill>
                <a:latin typeface="Frutiger 55 Roman"/>
                <a:ea typeface="ＭＳ Ｐゴシック" charset="-128"/>
                <a:cs typeface="ＭＳ Ｐゴシック" charset="-128"/>
              </a:defRPr>
            </a:lvl1pPr>
          </a:lstStyle>
          <a:p>
            <a:pPr>
              <a:defRPr/>
            </a:pPr>
            <a:r>
              <a:rPr lang="en-US"/>
              <a:t>Data, Responsibly / SciTech NW</a:t>
            </a:r>
          </a:p>
        </p:txBody>
      </p:sp>
      <p:sp>
        <p:nvSpPr>
          <p:cNvPr id="6" name="Slide Number Placeholder 5"/>
          <p:cNvSpPr>
            <a:spLocks noGrp="1"/>
          </p:cNvSpPr>
          <p:nvPr>
            <p:ph type="sldNum" sz="quarter" idx="4"/>
          </p:nvPr>
        </p:nvSpPr>
        <p:spPr>
          <a:xfrm>
            <a:off x="6553200" y="6356418"/>
            <a:ext cx="2133600" cy="365125"/>
          </a:xfrm>
          <a:prstGeom prst="rect">
            <a:avLst/>
          </a:prstGeom>
        </p:spPr>
        <p:txBody>
          <a:bodyPr vert="horz" wrap="square" lIns="91118" tIns="45559" rIns="91118" bIns="45559" numCol="1" anchor="ctr" anchorCtr="0" compatLnSpc="1">
            <a:prstTxWarp prst="textNoShape">
              <a:avLst/>
            </a:prstTxWarp>
          </a:bodyPr>
          <a:lstStyle>
            <a:lvl1pPr algn="r">
              <a:defRPr sz="1200">
                <a:solidFill>
                  <a:srgbClr val="898989"/>
                </a:solidFill>
                <a:latin typeface="Frutiger 55 Roman" charset="0"/>
              </a:defRPr>
            </a:lvl1pPr>
          </a:lstStyle>
          <a:p>
            <a:fld id="{BE813726-3EE7-B74D-9376-57C8D899FE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802" r:id="rId12"/>
  </p:sldLayoutIdLst>
  <p:hf hdr="0"/>
  <p:txStyles>
    <p:titleStyle>
      <a:lvl1pPr algn="ctr" defTabSz="455593" rtl="0" eaLnBrk="0" fontAlgn="base" hangingPunct="0">
        <a:spcBef>
          <a:spcPct val="0"/>
        </a:spcBef>
        <a:spcAft>
          <a:spcPct val="0"/>
        </a:spcAft>
        <a:defRPr sz="4400" kern="1200">
          <a:solidFill>
            <a:schemeClr val="tx1"/>
          </a:solidFill>
          <a:latin typeface="Frutiger 55 Roman"/>
          <a:ea typeface="ＭＳ Ｐゴシック" charset="-128"/>
          <a:cs typeface="ＭＳ Ｐゴシック" charset="-128"/>
        </a:defRPr>
      </a:lvl1pPr>
      <a:lvl2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2pPr>
      <a:lvl3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3pPr>
      <a:lvl4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4pPr>
      <a:lvl5pPr algn="ctr" defTabSz="455593" rtl="0" eaLnBrk="0" fontAlgn="base" hangingPunct="0">
        <a:spcBef>
          <a:spcPct val="0"/>
        </a:spcBef>
        <a:spcAft>
          <a:spcPct val="0"/>
        </a:spcAft>
        <a:defRPr sz="4400">
          <a:solidFill>
            <a:schemeClr val="tx1"/>
          </a:solidFill>
          <a:latin typeface="Frutiger 55 Roman" charset="0"/>
          <a:ea typeface="ＭＳ Ｐゴシック" charset="-128"/>
          <a:cs typeface="ＭＳ Ｐゴシック" charset="-128"/>
        </a:defRPr>
      </a:lvl5pPr>
      <a:lvl6pPr marL="455593"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218"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6840"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2445" algn="ctr" defTabSz="455593"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723" indent="-341723" algn="l" defTabSz="455593" rtl="0" eaLnBrk="0" fontAlgn="base" hangingPunct="0">
        <a:spcBef>
          <a:spcPct val="20000"/>
        </a:spcBef>
        <a:spcAft>
          <a:spcPct val="0"/>
        </a:spcAft>
        <a:buFont typeface="Arial" charset="0"/>
        <a:buChar char="•"/>
        <a:defRPr sz="3200" kern="1200">
          <a:solidFill>
            <a:schemeClr val="tx1"/>
          </a:solidFill>
          <a:latin typeface="Frutiger 55 Roman"/>
          <a:ea typeface="ＭＳ Ｐゴシック" charset="-128"/>
          <a:cs typeface="ＭＳ Ｐゴシック" charset="-128"/>
        </a:defRPr>
      </a:lvl1pPr>
      <a:lvl2pPr marL="740366" indent="-284779" algn="l" defTabSz="455593" rtl="0" eaLnBrk="0" fontAlgn="base" hangingPunct="0">
        <a:spcBef>
          <a:spcPct val="20000"/>
        </a:spcBef>
        <a:spcAft>
          <a:spcPct val="0"/>
        </a:spcAft>
        <a:buFont typeface="Arial" charset="0"/>
        <a:buChar char="–"/>
        <a:defRPr sz="2800" kern="1200">
          <a:solidFill>
            <a:schemeClr val="tx1"/>
          </a:solidFill>
          <a:latin typeface="Frutiger 55 Roman"/>
          <a:ea typeface="ＭＳ Ｐゴシック" charset="-128"/>
          <a:cs typeface="+mn-cs"/>
        </a:defRPr>
      </a:lvl2pPr>
      <a:lvl3pPr marL="1139030" indent="-227795" algn="l" defTabSz="455593" rtl="0" eaLnBrk="0" fontAlgn="base" hangingPunct="0">
        <a:spcBef>
          <a:spcPct val="20000"/>
        </a:spcBef>
        <a:spcAft>
          <a:spcPct val="0"/>
        </a:spcAft>
        <a:buFont typeface="Arial" charset="0"/>
        <a:buChar char="•"/>
        <a:defRPr sz="2400" kern="1200">
          <a:solidFill>
            <a:schemeClr val="tx1"/>
          </a:solidFill>
          <a:latin typeface="Frutiger 55 Roman"/>
          <a:ea typeface="ＭＳ Ｐゴシック" charset="-128"/>
          <a:cs typeface="+mn-cs"/>
        </a:defRPr>
      </a:lvl3pPr>
      <a:lvl4pPr marL="1594636"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4pPr>
      <a:lvl5pPr marL="2050260" indent="-227795" algn="l" defTabSz="455593" rtl="0" eaLnBrk="0" fontAlgn="base" hangingPunct="0">
        <a:spcBef>
          <a:spcPct val="20000"/>
        </a:spcBef>
        <a:spcAft>
          <a:spcPct val="0"/>
        </a:spcAft>
        <a:buFont typeface="Arial" charset="0"/>
        <a:buChar char="»"/>
        <a:defRPr sz="2000" kern="1200">
          <a:solidFill>
            <a:schemeClr val="tx1"/>
          </a:solidFill>
          <a:latin typeface="Frutiger 55 Roman"/>
          <a:ea typeface="ＭＳ Ｐゴシック" charset="-128"/>
          <a:cs typeface="+mn-cs"/>
        </a:defRPr>
      </a:lvl5pPr>
      <a:lvl6pPr marL="2505876" indent="-227795" algn="l" defTabSz="455593" rtl="0" eaLnBrk="1" latinLnBrk="0" hangingPunct="1">
        <a:spcBef>
          <a:spcPct val="20000"/>
        </a:spcBef>
        <a:buFont typeface="Arial"/>
        <a:buChar char="•"/>
        <a:defRPr sz="2000" kern="1200">
          <a:solidFill>
            <a:schemeClr val="tx1"/>
          </a:solidFill>
          <a:latin typeface="+mn-lt"/>
          <a:ea typeface="+mn-ea"/>
          <a:cs typeface="+mn-cs"/>
        </a:defRPr>
      </a:lvl6pPr>
      <a:lvl7pPr marL="2961475" indent="-227795" algn="l" defTabSz="455593" rtl="0" eaLnBrk="1" latinLnBrk="0" hangingPunct="1">
        <a:spcBef>
          <a:spcPct val="20000"/>
        </a:spcBef>
        <a:buFont typeface="Arial"/>
        <a:buChar char="•"/>
        <a:defRPr sz="2000" kern="1200">
          <a:solidFill>
            <a:schemeClr val="tx1"/>
          </a:solidFill>
          <a:latin typeface="+mn-lt"/>
          <a:ea typeface="+mn-ea"/>
          <a:cs typeface="+mn-cs"/>
        </a:defRPr>
      </a:lvl7pPr>
      <a:lvl8pPr marL="3417092" indent="-227795" algn="l" defTabSz="455593" rtl="0" eaLnBrk="1" latinLnBrk="0" hangingPunct="1">
        <a:spcBef>
          <a:spcPct val="20000"/>
        </a:spcBef>
        <a:buFont typeface="Arial"/>
        <a:buChar char="•"/>
        <a:defRPr sz="2000" kern="1200">
          <a:solidFill>
            <a:schemeClr val="tx1"/>
          </a:solidFill>
          <a:latin typeface="+mn-lt"/>
          <a:ea typeface="+mn-ea"/>
          <a:cs typeface="+mn-cs"/>
        </a:defRPr>
      </a:lvl8pPr>
      <a:lvl9pPr marL="3872676" indent="-227795" algn="l" defTabSz="455593"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593" rtl="0" eaLnBrk="1" latinLnBrk="0" hangingPunct="1">
        <a:defRPr sz="1800" kern="1200">
          <a:solidFill>
            <a:schemeClr val="tx1"/>
          </a:solidFill>
          <a:latin typeface="+mn-lt"/>
          <a:ea typeface="+mn-ea"/>
          <a:cs typeface="+mn-cs"/>
        </a:defRPr>
      </a:lvl1pPr>
      <a:lvl2pPr marL="455593" algn="l" defTabSz="455593" rtl="0" eaLnBrk="1" latinLnBrk="0" hangingPunct="1">
        <a:defRPr sz="1800" kern="1200">
          <a:solidFill>
            <a:schemeClr val="tx1"/>
          </a:solidFill>
          <a:latin typeface="+mn-lt"/>
          <a:ea typeface="+mn-ea"/>
          <a:cs typeface="+mn-cs"/>
        </a:defRPr>
      </a:lvl2pPr>
      <a:lvl3pPr marL="911218" algn="l" defTabSz="455593" rtl="0" eaLnBrk="1" latinLnBrk="0" hangingPunct="1">
        <a:defRPr sz="1800" kern="1200">
          <a:solidFill>
            <a:schemeClr val="tx1"/>
          </a:solidFill>
          <a:latin typeface="+mn-lt"/>
          <a:ea typeface="+mn-ea"/>
          <a:cs typeface="+mn-cs"/>
        </a:defRPr>
      </a:lvl3pPr>
      <a:lvl4pPr marL="1366840" algn="l" defTabSz="455593" rtl="0" eaLnBrk="1" latinLnBrk="0" hangingPunct="1">
        <a:defRPr sz="1800" kern="1200">
          <a:solidFill>
            <a:schemeClr val="tx1"/>
          </a:solidFill>
          <a:latin typeface="+mn-lt"/>
          <a:ea typeface="+mn-ea"/>
          <a:cs typeface="+mn-cs"/>
        </a:defRPr>
      </a:lvl4pPr>
      <a:lvl5pPr marL="1822445" algn="l" defTabSz="455593" rtl="0" eaLnBrk="1" latinLnBrk="0" hangingPunct="1">
        <a:defRPr sz="1800" kern="1200">
          <a:solidFill>
            <a:schemeClr val="tx1"/>
          </a:solidFill>
          <a:latin typeface="+mn-lt"/>
          <a:ea typeface="+mn-ea"/>
          <a:cs typeface="+mn-cs"/>
        </a:defRPr>
      </a:lvl5pPr>
      <a:lvl6pPr marL="2278066" algn="l" defTabSz="455593" rtl="0" eaLnBrk="1" latinLnBrk="0" hangingPunct="1">
        <a:defRPr sz="1800" kern="1200">
          <a:solidFill>
            <a:schemeClr val="tx1"/>
          </a:solidFill>
          <a:latin typeface="+mn-lt"/>
          <a:ea typeface="+mn-ea"/>
          <a:cs typeface="+mn-cs"/>
        </a:defRPr>
      </a:lvl6pPr>
      <a:lvl7pPr marL="2733675" algn="l" defTabSz="455593" rtl="0" eaLnBrk="1" latinLnBrk="0" hangingPunct="1">
        <a:defRPr sz="1800" kern="1200">
          <a:solidFill>
            <a:schemeClr val="tx1"/>
          </a:solidFill>
          <a:latin typeface="+mn-lt"/>
          <a:ea typeface="+mn-ea"/>
          <a:cs typeface="+mn-cs"/>
        </a:defRPr>
      </a:lvl7pPr>
      <a:lvl8pPr marL="3189281" algn="l" defTabSz="455593" rtl="0" eaLnBrk="1" latinLnBrk="0" hangingPunct="1">
        <a:defRPr sz="1800" kern="1200">
          <a:solidFill>
            <a:schemeClr val="tx1"/>
          </a:solidFill>
          <a:latin typeface="+mn-lt"/>
          <a:ea typeface="+mn-ea"/>
          <a:cs typeface="+mn-cs"/>
        </a:defRPr>
      </a:lvl8pPr>
      <a:lvl9pPr marL="3644885" algn="l" defTabSz="4555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6"/>
            <a:ext cx="8610600" cy="1470025"/>
          </a:xfrm>
        </p:spPr>
        <p:txBody>
          <a:bodyPr/>
          <a:lstStyle/>
          <a:p>
            <a:r>
              <a:rPr lang="en-US" sz="3600" dirty="0"/>
              <a:t>Algorithmic Discrimination,</a:t>
            </a:r>
            <a:br>
              <a:rPr lang="en-US" sz="3600" dirty="0"/>
            </a:br>
            <a:r>
              <a:rPr lang="en-US" sz="3600" dirty="0"/>
              <a:t>Fair ML, and</a:t>
            </a:r>
            <a:br>
              <a:rPr lang="en-US" sz="3600" dirty="0"/>
            </a:br>
            <a:r>
              <a:rPr lang="en-US" sz="3600" dirty="0"/>
              <a:t>Responsible Data Science</a:t>
            </a:r>
          </a:p>
        </p:txBody>
      </p:sp>
      <p:sp>
        <p:nvSpPr>
          <p:cNvPr id="9" name="Subtitle 8"/>
          <p:cNvSpPr>
            <a:spLocks noGrp="1"/>
          </p:cNvSpPr>
          <p:nvPr>
            <p:ph type="subTitle" idx="1"/>
          </p:nvPr>
        </p:nvSpPr>
        <p:spPr>
          <a:xfrm>
            <a:off x="533400" y="4572000"/>
            <a:ext cx="8382000" cy="1752600"/>
          </a:xfrm>
        </p:spPr>
        <p:txBody>
          <a:bodyPr/>
          <a:lstStyle/>
          <a:p>
            <a:r>
              <a:rPr lang="en-US" sz="2800" dirty="0"/>
              <a:t>Module 8 Live Session</a:t>
            </a:r>
          </a:p>
          <a:p>
            <a:r>
              <a:rPr lang="en-US" sz="2800" dirty="0"/>
              <a:t>IMT 575</a:t>
            </a:r>
          </a:p>
          <a:p>
            <a:r>
              <a:rPr lang="en-US" sz="2800" dirty="0"/>
              <a:t>Winter 2022</a:t>
            </a:r>
            <a:endParaRPr lang="en-US" sz="2400" dirty="0"/>
          </a:p>
        </p:txBody>
      </p:sp>
    </p:spTree>
    <p:extLst>
      <p:ext uri="{BB962C8B-B14F-4D97-AF65-F5344CB8AC3E}">
        <p14:creationId xmlns:p14="http://schemas.microsoft.com/office/powerpoint/2010/main" val="19120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5/17/22</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10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302"/>
            <a:ext cx="9144000" cy="6349698"/>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Chicago</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3376133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5/17/22</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9144000" cy="5863972"/>
          </a:xfrm>
          <a:prstGeom prst="rect">
            <a:avLst/>
          </a:prstGeom>
        </p:spPr>
      </p:pic>
      <p:sp>
        <p:nvSpPr>
          <p:cNvPr id="6" name="TextBox 5"/>
          <p:cNvSpPr txBox="1"/>
          <p:nvPr/>
        </p:nvSpPr>
        <p:spPr>
          <a:xfrm>
            <a:off x="152400" y="76200"/>
            <a:ext cx="5029200" cy="369332"/>
          </a:xfrm>
          <a:prstGeom prst="rect">
            <a:avLst/>
          </a:prstGeom>
          <a:noFill/>
        </p:spPr>
        <p:txBody>
          <a:bodyPr wrap="square" rtlCol="0">
            <a:spAutoFit/>
          </a:bodyPr>
          <a:lstStyle/>
          <a:p>
            <a:r>
              <a:rPr lang="en-US" dirty="0"/>
              <a:t>Amazon Prime Now Delivery Area: Boston</a:t>
            </a:r>
          </a:p>
        </p:txBody>
      </p:sp>
      <p:sp>
        <p:nvSpPr>
          <p:cNvPr id="7" name="TextBox 6"/>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196638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AD1D8E-025C-8D4F-8380-FACB478D2CA6}"/>
              </a:ext>
            </a:extLst>
          </p:cNvPr>
          <p:cNvSpPr txBox="1"/>
          <p:nvPr/>
        </p:nvSpPr>
        <p:spPr>
          <a:xfrm>
            <a:off x="762000" y="6248400"/>
            <a:ext cx="6019800" cy="369332"/>
          </a:xfrm>
          <a:prstGeom prst="rect">
            <a:avLst/>
          </a:prstGeom>
          <a:noFill/>
        </p:spPr>
        <p:txBody>
          <a:bodyPr wrap="square" rtlCol="0">
            <a:spAutoFit/>
          </a:bodyPr>
          <a:lstStyle/>
          <a:p>
            <a:r>
              <a:rPr lang="en-US" dirty="0"/>
              <a:t>redlining map of Atlanta, National Archives, 1938</a:t>
            </a:r>
          </a:p>
        </p:txBody>
      </p:sp>
      <p:pic>
        <p:nvPicPr>
          <p:cNvPr id="7" name="Picture 6">
            <a:extLst>
              <a:ext uri="{FF2B5EF4-FFF2-40B4-BE49-F238E27FC236}">
                <a16:creationId xmlns:a16="http://schemas.microsoft.com/office/drawing/2014/main" id="{B1535074-F99D-6643-9E82-90BD59961250}"/>
              </a:ext>
            </a:extLst>
          </p:cNvPr>
          <p:cNvPicPr>
            <a:picLocks noChangeAspect="1"/>
          </p:cNvPicPr>
          <p:nvPr/>
        </p:nvPicPr>
        <p:blipFill>
          <a:blip r:embed="rId2"/>
          <a:stretch>
            <a:fillRect/>
          </a:stretch>
        </p:blipFill>
        <p:spPr>
          <a:xfrm>
            <a:off x="457200" y="240268"/>
            <a:ext cx="6019800" cy="5754929"/>
          </a:xfrm>
          <a:prstGeom prst="rect">
            <a:avLst/>
          </a:prstGeom>
        </p:spPr>
      </p:pic>
      <p:pic>
        <p:nvPicPr>
          <p:cNvPr id="8" name="Picture 7">
            <a:extLst>
              <a:ext uri="{FF2B5EF4-FFF2-40B4-BE49-F238E27FC236}">
                <a16:creationId xmlns:a16="http://schemas.microsoft.com/office/drawing/2014/main" id="{8EA2190E-9906-8E45-AB74-F0CC63CCAF34}"/>
              </a:ext>
            </a:extLst>
          </p:cNvPr>
          <p:cNvPicPr>
            <a:picLocks noChangeAspect="1"/>
          </p:cNvPicPr>
          <p:nvPr/>
        </p:nvPicPr>
        <p:blipFill>
          <a:blip r:embed="rId3"/>
          <a:stretch>
            <a:fillRect/>
          </a:stretch>
        </p:blipFill>
        <p:spPr>
          <a:xfrm>
            <a:off x="185056" y="410989"/>
            <a:ext cx="6368143" cy="5406639"/>
          </a:xfrm>
          <a:prstGeom prst="rect">
            <a:avLst/>
          </a:prstGeom>
          <a:effectLst>
            <a:outerShdw blurRad="50800" dist="50800" dir="5400000" algn="ctr" rotWithShape="0">
              <a:srgbClr val="000000"/>
            </a:outerShdw>
          </a:effectLst>
        </p:spPr>
      </p:pic>
      <p:pic>
        <p:nvPicPr>
          <p:cNvPr id="9" name="Picture 8">
            <a:extLst>
              <a:ext uri="{FF2B5EF4-FFF2-40B4-BE49-F238E27FC236}">
                <a16:creationId xmlns:a16="http://schemas.microsoft.com/office/drawing/2014/main" id="{04B4005B-9660-534E-AA48-9C03A2C48E9F}"/>
              </a:ext>
            </a:extLst>
          </p:cNvPr>
          <p:cNvPicPr>
            <a:picLocks noChangeAspect="1"/>
          </p:cNvPicPr>
          <p:nvPr/>
        </p:nvPicPr>
        <p:blipFill>
          <a:blip r:embed="rId4"/>
          <a:stretch>
            <a:fillRect/>
          </a:stretch>
        </p:blipFill>
        <p:spPr>
          <a:xfrm>
            <a:off x="0" y="1106617"/>
            <a:ext cx="7239000" cy="4644766"/>
          </a:xfrm>
          <a:prstGeom prst="rect">
            <a:avLst/>
          </a:prstGeom>
          <a:effectLst>
            <a:outerShdw blurRad="50800" dist="50800" dir="5400000" algn="ctr" rotWithShape="0">
              <a:srgbClr val="000000">
                <a:alpha val="24000"/>
              </a:srgbClr>
            </a:outerShdw>
          </a:effectLst>
        </p:spPr>
      </p:pic>
    </p:spTree>
    <p:extLst>
      <p:ext uri="{BB962C8B-B14F-4D97-AF65-F5344CB8AC3E}">
        <p14:creationId xmlns:p14="http://schemas.microsoft.com/office/powerpoint/2010/main" val="406895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pic>
        <p:nvPicPr>
          <p:cNvPr id="532" name="Screen Shot 2016-03-10 at 10.51.54 PM.png"/>
          <p:cNvPicPr>
            <a:picLocks noChangeAspect="1"/>
          </p:cNvPicPr>
          <p:nvPr/>
        </p:nvPicPr>
        <p:blipFill>
          <a:blip r:embed="rId3"/>
          <a:stretch>
            <a:fillRect/>
          </a:stretch>
        </p:blipFill>
        <p:spPr>
          <a:xfrm>
            <a:off x="1890067" y="1802751"/>
            <a:ext cx="7087298" cy="2691225"/>
          </a:xfrm>
          <a:prstGeom prst="rect">
            <a:avLst/>
          </a:prstGeom>
          <a:ln w="12700">
            <a:miter lim="400000"/>
          </a:ln>
        </p:spPr>
      </p:pic>
      <p:pic>
        <p:nvPicPr>
          <p:cNvPr id="533" name="Screen Shot 2016-03-10 at 10.52.10 PM.png"/>
          <p:cNvPicPr>
            <a:picLocks noChangeAspect="1"/>
          </p:cNvPicPr>
          <p:nvPr/>
        </p:nvPicPr>
        <p:blipFill>
          <a:blip r:embed="rId4"/>
          <a:stretch>
            <a:fillRect/>
          </a:stretch>
        </p:blipFill>
        <p:spPr>
          <a:xfrm>
            <a:off x="2209800" y="4225916"/>
            <a:ext cx="6483504" cy="2257550"/>
          </a:xfrm>
          <a:prstGeom prst="rect">
            <a:avLst/>
          </a:prstGeom>
          <a:ln w="12700">
            <a:miter lim="400000"/>
          </a:ln>
        </p:spPr>
      </p:pic>
      <p:pic>
        <p:nvPicPr>
          <p:cNvPr id="534" name="pasted-image.png"/>
          <p:cNvPicPr>
            <a:picLocks noChangeAspect="1"/>
          </p:cNvPicPr>
          <p:nvPr/>
        </p:nvPicPr>
        <p:blipFill>
          <a:blip r:embed="rId5"/>
          <a:stretch>
            <a:fillRect/>
          </a:stretch>
        </p:blipFill>
        <p:spPr>
          <a:xfrm>
            <a:off x="130698" y="1691381"/>
            <a:ext cx="1917461" cy="1506576"/>
          </a:xfrm>
          <a:prstGeom prst="rect">
            <a:avLst/>
          </a:prstGeom>
          <a:ln w="12700">
            <a:miter lim="400000"/>
          </a:ln>
        </p:spPr>
      </p:pic>
      <p:sp>
        <p:nvSpPr>
          <p:cNvPr id="535" name="Shape 535"/>
          <p:cNvSpPr/>
          <p:nvPr/>
        </p:nvSpPr>
        <p:spPr>
          <a:xfrm>
            <a:off x="2937733" y="1266773"/>
            <a:ext cx="4036222" cy="441278"/>
          </a:xfrm>
          <a:prstGeom prst="rect">
            <a:avLst/>
          </a:prstGeom>
          <a:ln w="12700">
            <a:miter lim="400000"/>
          </a:ln>
          <a:extLst>
            <a:ext uri="{C572A759-6A51-4108-AA02-DFA0A04FC94B}">
              <ma14:wrappingTextBoxFlag xmlns:ma14="http://schemas.microsoft.com/office/mac/drawingml/2011/main" xmlns="" val="1"/>
            </a:ext>
          </a:extLst>
        </p:spPr>
        <p:txBody>
          <a:bodyPr wrap="none" lIns="35625" tIns="35625" rIns="35625" bIns="35625" anchor="ctr">
            <a:spAutoFit/>
          </a:bodyPr>
          <a:lstStyle/>
          <a:p>
            <a:pPr>
              <a:defRPr sz="2400">
                <a:solidFill>
                  <a:schemeClr val="accent1">
                    <a:hueOff val="47394"/>
                    <a:satOff val="-25753"/>
                    <a:lumOff val="-7544"/>
                  </a:schemeClr>
                </a:solidFill>
                <a:latin typeface="+mj-lt"/>
                <a:ea typeface="+mj-ea"/>
                <a:cs typeface="+mj-cs"/>
                <a:sym typeface="Helvetica"/>
              </a:defRPr>
            </a:pPr>
            <a:r>
              <a:t>[Latanya Sweeney; </a:t>
            </a:r>
            <a:r>
              <a:rPr i="1"/>
              <a:t>CACM 2013</a:t>
            </a:r>
            <a:r>
              <a:t>]</a:t>
            </a:r>
          </a:p>
        </p:txBody>
      </p:sp>
      <p:sp>
        <p:nvSpPr>
          <p:cNvPr id="2" name="Rectangle 1"/>
          <p:cNvSpPr/>
          <p:nvPr/>
        </p:nvSpPr>
        <p:spPr>
          <a:xfrm>
            <a:off x="304809" y="142575"/>
            <a:ext cx="5486401" cy="954107"/>
          </a:xfrm>
          <a:prstGeom prst="rect">
            <a:avLst/>
          </a:prstGeom>
        </p:spPr>
        <p:txBody>
          <a:bodyPr wrap="square" lIns="91392" tIns="45697" rIns="91392" bIns="45697">
            <a:spAutoFit/>
          </a:bodyPr>
          <a:lstStyle/>
          <a:p>
            <a:r>
              <a:rPr lang="en-US" sz="2800">
                <a:solidFill>
                  <a:schemeClr val="accent2">
                    <a:lumMod val="75000"/>
                  </a:schemeClr>
                </a:solidFill>
                <a:latin typeface="+mj-lt"/>
              </a:rPr>
              <a:t>Racially identifying names trigger ads suggestive of an arrest record</a:t>
            </a:r>
          </a:p>
        </p:txBody>
      </p:sp>
      <p:sp>
        <p:nvSpPr>
          <p:cNvPr id="10" name="TextBox 9"/>
          <p:cNvSpPr txBox="1"/>
          <p:nvPr/>
        </p:nvSpPr>
        <p:spPr>
          <a:xfrm>
            <a:off x="0" y="6567654"/>
            <a:ext cx="3733800" cy="307777"/>
          </a:xfrm>
          <a:prstGeom prst="rect">
            <a:avLst/>
          </a:prstGeom>
          <a:noFill/>
        </p:spPr>
        <p:txBody>
          <a:bodyPr wrap="square" lIns="91392" tIns="45697" rIns="91392" bIns="45697" rtlCol="0">
            <a:spAutoFit/>
          </a:bodyPr>
          <a:lstStyle/>
          <a:p>
            <a:r>
              <a:rPr lang="en-US" sz="1400" i="1"/>
              <a:t>slide adapted from Stoyanovich, Miklau </a:t>
            </a:r>
          </a:p>
        </p:txBody>
      </p:sp>
    </p:spTree>
    <p:extLst>
      <p:ext uri="{BB962C8B-B14F-4D97-AF65-F5344CB8AC3E}">
        <p14:creationId xmlns:p14="http://schemas.microsoft.com/office/powerpoint/2010/main" val="211958210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dt" idx="10"/>
          </p:nvPr>
        </p:nvSpPr>
        <p:spPr>
          <a:xfrm>
            <a:off x="6286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12/3/18</a:t>
            </a:r>
            <a:endParaRPr/>
          </a:p>
        </p:txBody>
      </p:sp>
      <p:sp>
        <p:nvSpPr>
          <p:cNvPr id="207" name="Google Shape;207;p34"/>
          <p:cNvSpPr txBox="1">
            <a:spLocks noGrp="1"/>
          </p:cNvSpPr>
          <p:nvPr>
            <p:ph type="ftr" idx="11"/>
          </p:nvPr>
        </p:nvSpPr>
        <p:spPr>
          <a:xfrm>
            <a:off x="3028950" y="5624513"/>
            <a:ext cx="30861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US"/>
              <a:t>Bill Howe, UW</a:t>
            </a:r>
            <a:endParaRPr/>
          </a:p>
        </p:txBody>
      </p:sp>
      <p:sp>
        <p:nvSpPr>
          <p:cNvPr id="208" name="Google Shape;208;p34"/>
          <p:cNvSpPr txBox="1">
            <a:spLocks noGrp="1"/>
          </p:cNvSpPr>
          <p:nvPr>
            <p:ph type="sldNum" idx="12"/>
          </p:nvPr>
        </p:nvSpPr>
        <p:spPr>
          <a:xfrm>
            <a:off x="6457950" y="5624513"/>
            <a:ext cx="2057400" cy="2738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fld id="{00000000-1234-1234-1234-123412341234}" type="slidenum">
              <a:rPr lang="en-US"/>
              <a:pPr>
                <a:spcBef>
                  <a:spcPts val="0"/>
                </a:spcBef>
                <a:spcAft>
                  <a:spcPts val="0"/>
                </a:spcAft>
              </a:pPr>
              <a:t>14</a:t>
            </a:fld>
            <a:endParaRPr/>
          </a:p>
        </p:txBody>
      </p:sp>
      <p:pic>
        <p:nvPicPr>
          <p:cNvPr id="209" name="Google Shape;209;p34"/>
          <p:cNvPicPr preferRelativeResize="0"/>
          <p:nvPr/>
        </p:nvPicPr>
        <p:blipFill rotWithShape="1">
          <a:blip r:embed="rId3">
            <a:alphaModFix/>
          </a:blip>
          <a:srcRect/>
          <a:stretch/>
        </p:blipFill>
        <p:spPr>
          <a:xfrm>
            <a:off x="1893094" y="1200991"/>
            <a:ext cx="6857999" cy="4364181"/>
          </a:xfrm>
          <a:prstGeom prst="rect">
            <a:avLst/>
          </a:prstGeom>
          <a:noFill/>
          <a:ln>
            <a:noFill/>
          </a:ln>
        </p:spPr>
      </p:pic>
    </p:spTree>
    <p:extLst>
      <p:ext uri="{BB962C8B-B14F-4D97-AF65-F5344CB8AC3E}">
        <p14:creationId xmlns:p14="http://schemas.microsoft.com/office/powerpoint/2010/main" val="225307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2B4DC-2E96-364D-944D-F676EB05E865}"/>
              </a:ext>
            </a:extLst>
          </p:cNvPr>
          <p:cNvPicPr>
            <a:picLocks noChangeAspect="1"/>
          </p:cNvPicPr>
          <p:nvPr/>
        </p:nvPicPr>
        <p:blipFill>
          <a:blip r:embed="rId2"/>
          <a:stretch>
            <a:fillRect/>
          </a:stretch>
        </p:blipFill>
        <p:spPr>
          <a:xfrm>
            <a:off x="615443" y="2209801"/>
            <a:ext cx="8399349" cy="2507030"/>
          </a:xfrm>
          <a:prstGeom prst="rect">
            <a:avLst/>
          </a:prstGeom>
        </p:spPr>
      </p:pic>
    </p:spTree>
    <p:extLst>
      <p:ext uri="{BB962C8B-B14F-4D97-AF65-F5344CB8AC3E}">
        <p14:creationId xmlns:p14="http://schemas.microsoft.com/office/powerpoint/2010/main" val="3128383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for the camera&#13;&#10;&#13;&#10;Description automatically generated">
            <a:extLst>
              <a:ext uri="{FF2B5EF4-FFF2-40B4-BE49-F238E27FC236}">
                <a16:creationId xmlns:a16="http://schemas.microsoft.com/office/drawing/2014/main" id="{BD76BE60-FE40-5C4D-971D-7F3CA486F402}"/>
              </a:ext>
            </a:extLst>
          </p:cNvPr>
          <p:cNvPicPr>
            <a:picLocks noChangeAspect="1"/>
          </p:cNvPicPr>
          <p:nvPr/>
        </p:nvPicPr>
        <p:blipFill>
          <a:blip r:embed="rId2"/>
          <a:stretch>
            <a:fillRect/>
          </a:stretch>
        </p:blipFill>
        <p:spPr>
          <a:xfrm>
            <a:off x="963487" y="1445157"/>
            <a:ext cx="7217026" cy="3967686"/>
          </a:xfrm>
          <a:prstGeom prst="rect">
            <a:avLst/>
          </a:prstGeom>
        </p:spPr>
      </p:pic>
    </p:spTree>
    <p:extLst>
      <p:ext uri="{BB962C8B-B14F-4D97-AF65-F5344CB8AC3E}">
        <p14:creationId xmlns:p14="http://schemas.microsoft.com/office/powerpoint/2010/main" val="1631981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hape 40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
        <p:nvSpPr>
          <p:cNvPr id="402" name="Shape 402"/>
          <p:cNvSpPr>
            <a:spLocks noGrp="1"/>
          </p:cNvSpPr>
          <p:nvPr>
            <p:ph type="title" idx="4294967295"/>
          </p:nvPr>
        </p:nvSpPr>
        <p:spPr>
          <a:xfrm>
            <a:off x="444888" y="0"/>
            <a:ext cx="7854950" cy="914400"/>
          </a:xfrm>
          <a:prstGeom prst="rect">
            <a:avLst/>
          </a:prstGeom>
        </p:spPr>
        <p:txBody>
          <a:bodyPr/>
          <a:lstStyle/>
          <a:p>
            <a:pPr algn="l"/>
            <a:r>
              <a:rPr lang="en-US" sz="2800">
                <a:solidFill>
                  <a:srgbClr val="C0504D"/>
                </a:solidFill>
              </a:rPr>
              <a:t>Ex: </a:t>
            </a:r>
            <a:r>
              <a:rPr sz="2800">
                <a:solidFill>
                  <a:srgbClr val="C0504D"/>
                </a:solidFill>
              </a:rPr>
              <a:t>Staples online pricing</a:t>
            </a:r>
          </a:p>
        </p:txBody>
      </p:sp>
      <p:pic>
        <p:nvPicPr>
          <p:cNvPr id="404" name="Screen Shot 2016-03-08 at 11.38.35 AM.png"/>
          <p:cNvPicPr>
            <a:picLocks noChangeAspect="1"/>
          </p:cNvPicPr>
          <p:nvPr/>
        </p:nvPicPr>
        <p:blipFill>
          <a:blip r:embed="rId3"/>
          <a:stretch>
            <a:fillRect/>
          </a:stretch>
        </p:blipFill>
        <p:spPr>
          <a:xfrm>
            <a:off x="470298" y="854818"/>
            <a:ext cx="4070751" cy="476365"/>
          </a:xfrm>
          <a:prstGeom prst="rect">
            <a:avLst/>
          </a:prstGeom>
          <a:ln w="12700">
            <a:miter lim="400000"/>
          </a:ln>
        </p:spPr>
      </p:pic>
      <p:pic>
        <p:nvPicPr>
          <p:cNvPr id="405" name="Screen Shot 2016-03-08 at 11.38.44 AM.png"/>
          <p:cNvPicPr>
            <a:picLocks noChangeAspect="1"/>
          </p:cNvPicPr>
          <p:nvPr/>
        </p:nvPicPr>
        <p:blipFill>
          <a:blip r:embed="rId4"/>
          <a:stretch>
            <a:fillRect/>
          </a:stretch>
        </p:blipFill>
        <p:spPr>
          <a:xfrm>
            <a:off x="509218" y="1388982"/>
            <a:ext cx="7384852" cy="1160860"/>
          </a:xfrm>
          <a:prstGeom prst="rect">
            <a:avLst/>
          </a:prstGeom>
          <a:ln w="12700">
            <a:miter lim="400000"/>
          </a:ln>
        </p:spPr>
      </p:pic>
      <p:pic>
        <p:nvPicPr>
          <p:cNvPr id="406" name="Screen Shot 2016-03-08 at 11.38.50 AM.png"/>
          <p:cNvPicPr>
            <a:picLocks noChangeAspect="1"/>
          </p:cNvPicPr>
          <p:nvPr/>
        </p:nvPicPr>
        <p:blipFill>
          <a:blip r:embed="rId5"/>
          <a:stretch>
            <a:fillRect/>
          </a:stretch>
        </p:blipFill>
        <p:spPr>
          <a:xfrm>
            <a:off x="540928" y="2634717"/>
            <a:ext cx="5336518" cy="2277306"/>
          </a:xfrm>
          <a:prstGeom prst="rect">
            <a:avLst/>
          </a:prstGeom>
          <a:ln w="12700">
            <a:miter lim="400000"/>
          </a:ln>
        </p:spPr>
      </p:pic>
      <p:pic>
        <p:nvPicPr>
          <p:cNvPr id="407" name="Screen Shot 2016-03-08 at 11.36.59 AM.png"/>
          <p:cNvPicPr>
            <a:picLocks noChangeAspect="1"/>
          </p:cNvPicPr>
          <p:nvPr/>
        </p:nvPicPr>
        <p:blipFill>
          <a:blip r:embed="rId6"/>
          <a:stretch>
            <a:fillRect/>
          </a:stretch>
        </p:blipFill>
        <p:spPr>
          <a:xfrm>
            <a:off x="5978885" y="2599114"/>
            <a:ext cx="2839641" cy="2348509"/>
          </a:xfrm>
          <a:prstGeom prst="rect">
            <a:avLst/>
          </a:prstGeom>
          <a:ln w="12700">
            <a:miter lim="400000"/>
          </a:ln>
        </p:spPr>
      </p:pic>
      <p:grpSp>
        <p:nvGrpSpPr>
          <p:cNvPr id="417" name="Group 417"/>
          <p:cNvGrpSpPr/>
          <p:nvPr/>
        </p:nvGrpSpPr>
        <p:grpSpPr>
          <a:xfrm>
            <a:off x="544711" y="4554620"/>
            <a:ext cx="5293234" cy="459507"/>
            <a:chOff x="-38099" y="-38100"/>
            <a:chExt cx="7528153" cy="653520"/>
          </a:xfrm>
        </p:grpSpPr>
        <p:pic>
          <p:nvPicPr>
            <p:cNvPr id="409" name="Picture 408"/>
            <p:cNvPicPr>
              <a:picLocks/>
            </p:cNvPicPr>
            <p:nvPr/>
          </p:nvPicPr>
          <p:blipFill>
            <a:blip r:embed="rId7"/>
            <a:stretch>
              <a:fillRect/>
            </a:stretch>
          </p:blipFill>
          <p:spPr>
            <a:xfrm>
              <a:off x="-12700" y="532341"/>
              <a:ext cx="7502755" cy="76201"/>
            </a:xfrm>
            <a:prstGeom prst="rect">
              <a:avLst/>
            </a:prstGeom>
            <a:effectLst/>
          </p:spPr>
        </p:pic>
        <p:pic>
          <p:nvPicPr>
            <p:cNvPr id="411" name="Picture 410"/>
            <p:cNvPicPr>
              <a:picLocks/>
            </p:cNvPicPr>
            <p:nvPr/>
          </p:nvPicPr>
          <p:blipFill>
            <a:blip r:embed="rId7"/>
            <a:stretch>
              <a:fillRect/>
            </a:stretch>
          </p:blipFill>
          <p:spPr>
            <a:xfrm>
              <a:off x="-38100" y="-38100"/>
              <a:ext cx="7502755" cy="76201"/>
            </a:xfrm>
            <a:prstGeom prst="rect">
              <a:avLst/>
            </a:prstGeom>
            <a:effectLst/>
          </p:spPr>
        </p:pic>
        <p:pic>
          <p:nvPicPr>
            <p:cNvPr id="413" name="Picture 412"/>
            <p:cNvPicPr>
              <a:picLocks/>
            </p:cNvPicPr>
            <p:nvPr/>
          </p:nvPicPr>
          <p:blipFill>
            <a:blip r:embed="rId8"/>
            <a:stretch>
              <a:fillRect/>
            </a:stretch>
          </p:blipFill>
          <p:spPr>
            <a:xfrm rot="5400000">
              <a:off x="-314061" y="250560"/>
              <a:ext cx="653522" cy="76201"/>
            </a:xfrm>
            <a:prstGeom prst="rect">
              <a:avLst/>
            </a:prstGeom>
            <a:effectLst/>
          </p:spPr>
        </p:pic>
        <p:pic>
          <p:nvPicPr>
            <p:cNvPr id="415" name="Picture 414"/>
            <p:cNvPicPr>
              <a:picLocks/>
            </p:cNvPicPr>
            <p:nvPr/>
          </p:nvPicPr>
          <p:blipFill>
            <a:blip r:embed="rId8"/>
            <a:stretch>
              <a:fillRect/>
            </a:stretch>
          </p:blipFill>
          <p:spPr>
            <a:xfrm rot="5400000">
              <a:off x="7064639" y="250560"/>
              <a:ext cx="653522" cy="76201"/>
            </a:xfrm>
            <a:prstGeom prst="rect">
              <a:avLst/>
            </a:prstGeom>
            <a:effectLst/>
          </p:spPr>
        </p:pic>
      </p:grpSp>
      <p:sp>
        <p:nvSpPr>
          <p:cNvPr id="3" name="Rectangle 2"/>
          <p:cNvSpPr/>
          <p:nvPr/>
        </p:nvSpPr>
        <p:spPr>
          <a:xfrm>
            <a:off x="509218" y="5486401"/>
            <a:ext cx="7948982" cy="1015663"/>
          </a:xfrm>
          <a:prstGeom prst="rect">
            <a:avLst/>
          </a:prstGeom>
        </p:spPr>
        <p:txBody>
          <a:bodyPr wrap="square" lIns="91392" tIns="45697" rIns="91392" bIns="45697">
            <a:spAutoFit/>
          </a:bodyPr>
          <a:lstStyle/>
          <a:p>
            <a:r>
              <a:rPr lang="en-US" sz="2000">
                <a:solidFill>
                  <a:srgbClr val="008000"/>
                </a:solidFill>
              </a:rPr>
              <a:t>Reasoning: Offer deals to people that live near competitors’ stores</a:t>
            </a:r>
          </a:p>
          <a:p>
            <a:pPr marL="748919" indent="-748919"/>
            <a:r>
              <a:rPr lang="en-US" sz="2000">
                <a:solidFill>
                  <a:schemeClr val="accent2"/>
                </a:solidFill>
              </a:rPr>
              <a:t>Effect: lower prices offered to buyers who live in more affluent neighborhoods</a:t>
            </a:r>
          </a:p>
        </p:txBody>
      </p:sp>
    </p:spTree>
    <p:extLst>
      <p:ext uri="{BB962C8B-B14F-4D97-AF65-F5344CB8AC3E}">
        <p14:creationId xmlns:p14="http://schemas.microsoft.com/office/powerpoint/2010/main" val="3005885468"/>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6"/>
          <p:cNvPicPr preferRelativeResize="0"/>
          <p:nvPr/>
        </p:nvPicPr>
        <p:blipFill rotWithShape="1">
          <a:blip r:embed="rId3">
            <a:alphaModFix/>
          </a:blip>
          <a:srcRect/>
          <a:stretch/>
        </p:blipFill>
        <p:spPr>
          <a:xfrm>
            <a:off x="76200" y="838200"/>
            <a:ext cx="7651246" cy="5791200"/>
          </a:xfrm>
          <a:prstGeom prst="rect">
            <a:avLst/>
          </a:prstGeom>
          <a:noFill/>
          <a:ln>
            <a:noFill/>
          </a:ln>
        </p:spPr>
      </p:pic>
      <p:sp>
        <p:nvSpPr>
          <p:cNvPr id="223" name="Google Shape;223;p36"/>
          <p:cNvSpPr txBox="1">
            <a:spLocks noGrp="1"/>
          </p:cNvSpPr>
          <p:nvPr>
            <p:ph type="title" idx="4294967295"/>
          </p:nvPr>
        </p:nvSpPr>
        <p:spPr>
          <a:xfrm>
            <a:off x="939618" y="228600"/>
            <a:ext cx="6717506" cy="464344"/>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nSpc>
                <a:spcPct val="90000"/>
              </a:lnSpc>
              <a:spcBef>
                <a:spcPts val="0"/>
              </a:spcBef>
              <a:spcAft>
                <a:spcPts val="0"/>
              </a:spcAft>
              <a:buClr>
                <a:schemeClr val="dk1"/>
              </a:buClr>
              <a:buSzPts val="3240"/>
            </a:pPr>
            <a:r>
              <a:rPr lang="en-US" sz="2430" dirty="0"/>
              <a:t>ORCA Percentage Difference in Ridership, Seattle</a:t>
            </a:r>
            <a:endParaRPr dirty="0"/>
          </a:p>
        </p:txBody>
      </p:sp>
      <p:pic>
        <p:nvPicPr>
          <p:cNvPr id="224" name="Google Shape;224;p36"/>
          <p:cNvPicPr preferRelativeResize="0"/>
          <p:nvPr/>
        </p:nvPicPr>
        <p:blipFill rotWithShape="1">
          <a:blip r:embed="rId4">
            <a:alphaModFix/>
          </a:blip>
          <a:srcRect/>
          <a:stretch/>
        </p:blipFill>
        <p:spPr>
          <a:xfrm>
            <a:off x="7628221" y="1612950"/>
            <a:ext cx="1138097" cy="1138097"/>
          </a:xfrm>
          <a:prstGeom prst="rect">
            <a:avLst/>
          </a:prstGeom>
          <a:noFill/>
          <a:ln>
            <a:noFill/>
          </a:ln>
        </p:spPr>
      </p:pic>
      <p:sp>
        <p:nvSpPr>
          <p:cNvPr id="225" name="Google Shape;225;p36"/>
          <p:cNvSpPr txBox="1"/>
          <p:nvPr/>
        </p:nvSpPr>
        <p:spPr>
          <a:xfrm>
            <a:off x="7765984" y="2863107"/>
            <a:ext cx="1067567" cy="900247"/>
          </a:xfrm>
          <a:prstGeom prst="rect">
            <a:avLst/>
          </a:prstGeom>
          <a:noFill/>
          <a:ln>
            <a:noFill/>
          </a:ln>
        </p:spPr>
        <p:txBody>
          <a:bodyPr spcFirstLastPara="1" wrap="square" lIns="68569" tIns="34275" rIns="68569" bIns="34275" anchor="t" anchorCtr="0">
            <a:noAutofit/>
          </a:bodyPr>
          <a:lstStyle/>
          <a:p>
            <a:pPr>
              <a:spcBef>
                <a:spcPts val="0"/>
              </a:spcBef>
              <a:spcAft>
                <a:spcPts val="0"/>
              </a:spcAft>
            </a:pPr>
            <a:r>
              <a:rPr lang="en-US" sz="1350">
                <a:solidFill>
                  <a:schemeClr val="dk1"/>
                </a:solidFill>
                <a:latin typeface="Calibri"/>
                <a:ea typeface="Calibri"/>
                <a:cs typeface="Calibri"/>
                <a:sym typeface="Calibri"/>
              </a:rPr>
              <a:t>Mark Hallenbeck</a:t>
            </a:r>
            <a:endParaRPr/>
          </a:p>
          <a:p>
            <a:pPr>
              <a:spcBef>
                <a:spcPts val="0"/>
              </a:spcBef>
              <a:spcAft>
                <a:spcPts val="0"/>
              </a:spcAft>
            </a:pPr>
            <a:endParaRPr sz="1350">
              <a:solidFill>
                <a:schemeClr val="dk1"/>
              </a:solidFill>
              <a:latin typeface="Calibri"/>
              <a:ea typeface="Calibri"/>
              <a:cs typeface="Calibri"/>
              <a:sym typeface="Calibri"/>
            </a:endParaRPr>
          </a:p>
          <a:p>
            <a:pPr>
              <a:spcBef>
                <a:spcPts val="0"/>
              </a:spcBef>
              <a:spcAft>
                <a:spcPts val="0"/>
              </a:spcAft>
            </a:pPr>
            <a:r>
              <a:rPr lang="en-US" sz="1350">
                <a:solidFill>
                  <a:schemeClr val="dk1"/>
                </a:solidFill>
                <a:latin typeface="Calibri"/>
                <a:ea typeface="Calibri"/>
                <a:cs typeface="Calibri"/>
                <a:sym typeface="Calibri"/>
              </a:rPr>
              <a:t>TRAC</a:t>
            </a:r>
            <a:endParaRPr/>
          </a:p>
        </p:txBody>
      </p:sp>
    </p:spTree>
    <p:extLst>
      <p:ext uri="{BB962C8B-B14F-4D97-AF65-F5344CB8AC3E}">
        <p14:creationId xmlns:p14="http://schemas.microsoft.com/office/powerpoint/2010/main" val="20247776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268EFF-4820-7941-82E5-011EC4E39FE8}"/>
              </a:ext>
            </a:extLst>
          </p:cNvPr>
          <p:cNvSpPr>
            <a:spLocks noGrp="1"/>
          </p:cNvSpPr>
          <p:nvPr>
            <p:ph type="dt" sz="half" idx="10"/>
          </p:nvPr>
        </p:nvSpPr>
        <p:spPr/>
        <p:txBody>
          <a:bodyPr/>
          <a:lstStyle/>
          <a:p>
            <a:fld id="{65FCB4E5-F5CA-CD47-9AE3-A07BD6AB5419}" type="datetime1">
              <a:rPr lang="en-US" smtClean="0"/>
              <a:t>5/17/22</a:t>
            </a:fld>
            <a:endParaRPr lang="en-US"/>
          </a:p>
        </p:txBody>
      </p:sp>
      <p:sp>
        <p:nvSpPr>
          <p:cNvPr id="3" name="Footer Placeholder 2">
            <a:extLst>
              <a:ext uri="{FF2B5EF4-FFF2-40B4-BE49-F238E27FC236}">
                <a16:creationId xmlns:a16="http://schemas.microsoft.com/office/drawing/2014/main" id="{E89AC6F2-EA4B-1A41-AF54-A6A6E21315CA}"/>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51062A0B-1D4C-E542-A7FA-44272372D777}"/>
              </a:ext>
            </a:extLst>
          </p:cNvPr>
          <p:cNvSpPr>
            <a:spLocks noGrp="1"/>
          </p:cNvSpPr>
          <p:nvPr>
            <p:ph type="sldNum" sz="quarter" idx="12"/>
          </p:nvPr>
        </p:nvSpPr>
        <p:spPr/>
        <p:txBody>
          <a:bodyPr/>
          <a:lstStyle/>
          <a:p>
            <a:fld id="{354DEEC5-EA09-464B-9CF2-C5C5C68E1237}" type="slidenum">
              <a:rPr lang="en-US" smtClean="0"/>
              <a:pPr/>
              <a:t>19</a:t>
            </a:fld>
            <a:endParaRPr lang="en-US"/>
          </a:p>
        </p:txBody>
      </p:sp>
      <p:pic>
        <p:nvPicPr>
          <p:cNvPr id="6" name="Picture 5">
            <a:extLst>
              <a:ext uri="{FF2B5EF4-FFF2-40B4-BE49-F238E27FC236}">
                <a16:creationId xmlns:a16="http://schemas.microsoft.com/office/drawing/2014/main" id="{23C5736B-366F-0D42-B6A0-3DDF04205AB2}"/>
              </a:ext>
            </a:extLst>
          </p:cNvPr>
          <p:cNvPicPr>
            <a:picLocks noChangeAspect="1"/>
          </p:cNvPicPr>
          <p:nvPr/>
        </p:nvPicPr>
        <p:blipFill>
          <a:blip r:embed="rId3"/>
          <a:stretch>
            <a:fillRect/>
          </a:stretch>
        </p:blipFill>
        <p:spPr>
          <a:xfrm>
            <a:off x="609600" y="1264830"/>
            <a:ext cx="8077200" cy="4328339"/>
          </a:xfrm>
          <a:prstGeom prst="rect">
            <a:avLst/>
          </a:prstGeom>
        </p:spPr>
      </p:pic>
      <p:sp>
        <p:nvSpPr>
          <p:cNvPr id="8" name="TextBox 7">
            <a:extLst>
              <a:ext uri="{FF2B5EF4-FFF2-40B4-BE49-F238E27FC236}">
                <a16:creationId xmlns:a16="http://schemas.microsoft.com/office/drawing/2014/main" id="{4DEBCEEA-CCED-C047-B5EB-7A3D6BF90EC6}"/>
              </a:ext>
            </a:extLst>
          </p:cNvPr>
          <p:cNvSpPr txBox="1"/>
          <p:nvPr/>
        </p:nvSpPr>
        <p:spPr>
          <a:xfrm>
            <a:off x="592238" y="698574"/>
            <a:ext cx="6477000" cy="369332"/>
          </a:xfrm>
          <a:prstGeom prst="rect">
            <a:avLst/>
          </a:prstGeom>
          <a:noFill/>
        </p:spPr>
        <p:txBody>
          <a:bodyPr wrap="square" rtlCol="0">
            <a:spAutoFit/>
          </a:bodyPr>
          <a:lstStyle/>
          <a:p>
            <a:r>
              <a:rPr lang="en-US" dirty="0"/>
              <a:t>Google Translate swaps gender pronouns due to biased data </a:t>
            </a:r>
          </a:p>
        </p:txBody>
      </p:sp>
    </p:spTree>
    <p:extLst>
      <p:ext uri="{BB962C8B-B14F-4D97-AF65-F5344CB8AC3E}">
        <p14:creationId xmlns:p14="http://schemas.microsoft.com/office/powerpoint/2010/main" val="175732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91A3-5C90-2A4E-8A09-2DA1B1909036}"/>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7EFC02FA-FD26-7642-A42A-3CC2E45B82E8}"/>
              </a:ext>
            </a:extLst>
          </p:cNvPr>
          <p:cNvSpPr>
            <a:spLocks noGrp="1"/>
          </p:cNvSpPr>
          <p:nvPr>
            <p:ph idx="1"/>
          </p:nvPr>
        </p:nvSpPr>
        <p:spPr/>
        <p:txBody>
          <a:bodyPr/>
          <a:lstStyle/>
          <a:p>
            <a:r>
              <a:rPr lang="en-US" dirty="0"/>
              <a:t>Discussion of Discrimination in ML</a:t>
            </a:r>
          </a:p>
          <a:p>
            <a:r>
              <a:rPr lang="en-US" dirty="0"/>
              <a:t>Lab 8 demo</a:t>
            </a:r>
          </a:p>
        </p:txBody>
      </p:sp>
      <p:sp>
        <p:nvSpPr>
          <p:cNvPr id="4" name="Date Placeholder 3">
            <a:extLst>
              <a:ext uri="{FF2B5EF4-FFF2-40B4-BE49-F238E27FC236}">
                <a16:creationId xmlns:a16="http://schemas.microsoft.com/office/drawing/2014/main" id="{D972AD4D-B955-A642-9C76-00BCFBBEE2BE}"/>
              </a:ext>
            </a:extLst>
          </p:cNvPr>
          <p:cNvSpPr>
            <a:spLocks noGrp="1"/>
          </p:cNvSpPr>
          <p:nvPr>
            <p:ph type="dt" sz="half" idx="10"/>
          </p:nvPr>
        </p:nvSpPr>
        <p:spPr/>
        <p:txBody>
          <a:bodyPr/>
          <a:lstStyle/>
          <a:p>
            <a:fld id="{7B55FEDD-6FD9-7942-8E57-CDDA6D5C3512}" type="datetime1">
              <a:rPr lang="en-US" smtClean="0"/>
              <a:t>5/17/22</a:t>
            </a:fld>
            <a:endParaRPr lang="en-US"/>
          </a:p>
        </p:txBody>
      </p:sp>
      <p:sp>
        <p:nvSpPr>
          <p:cNvPr id="5" name="Footer Placeholder 4">
            <a:extLst>
              <a:ext uri="{FF2B5EF4-FFF2-40B4-BE49-F238E27FC236}">
                <a16:creationId xmlns:a16="http://schemas.microsoft.com/office/drawing/2014/main" id="{82D5C80D-6BAC-6D4A-9831-ED01F34E78EB}"/>
              </a:ext>
            </a:extLst>
          </p:cNvPr>
          <p:cNvSpPr>
            <a:spLocks noGrp="1"/>
          </p:cNvSpPr>
          <p:nvPr>
            <p:ph type="ftr" sz="quarter" idx="11"/>
          </p:nvPr>
        </p:nvSpPr>
        <p:spPr/>
        <p:txBody>
          <a:bodyPr/>
          <a:lstStyle/>
          <a:p>
            <a:pPr>
              <a:defRPr/>
            </a:pPr>
            <a:r>
              <a:rPr lang="en-US"/>
              <a:t>Data, Responsibly / SciTech NW</a:t>
            </a:r>
          </a:p>
        </p:txBody>
      </p:sp>
      <p:sp>
        <p:nvSpPr>
          <p:cNvPr id="6" name="Slide Number Placeholder 5">
            <a:extLst>
              <a:ext uri="{FF2B5EF4-FFF2-40B4-BE49-F238E27FC236}">
                <a16:creationId xmlns:a16="http://schemas.microsoft.com/office/drawing/2014/main" id="{50EB8A92-60AB-524B-9763-DD39A33D652D}"/>
              </a:ext>
            </a:extLst>
          </p:cNvPr>
          <p:cNvSpPr>
            <a:spLocks noGrp="1"/>
          </p:cNvSpPr>
          <p:nvPr>
            <p:ph type="sldNum" sz="quarter" idx="12"/>
          </p:nvPr>
        </p:nvSpPr>
        <p:spPr/>
        <p:txBody>
          <a:bodyPr/>
          <a:lstStyle/>
          <a:p>
            <a:fld id="{A12D6CCC-2396-634D-8A9D-DFA1A30244AA}" type="slidenum">
              <a:rPr lang="en-US" smtClean="0"/>
              <a:pPr/>
              <a:t>2</a:t>
            </a:fld>
            <a:endParaRPr lang="en-US"/>
          </a:p>
        </p:txBody>
      </p:sp>
    </p:spTree>
    <p:extLst>
      <p:ext uri="{BB962C8B-B14F-4D97-AF65-F5344CB8AC3E}">
        <p14:creationId xmlns:p14="http://schemas.microsoft.com/office/powerpoint/2010/main" val="2842828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427" name="Screen Shot 2016-09-28 at 7.15.14 PM.png"/>
          <p:cNvPicPr>
            <a:picLocks noChangeAspect="1"/>
          </p:cNvPicPr>
          <p:nvPr/>
        </p:nvPicPr>
        <p:blipFill>
          <a:blip r:embed="rId2"/>
          <a:stretch>
            <a:fillRect/>
          </a:stretch>
        </p:blipFill>
        <p:spPr>
          <a:xfrm>
            <a:off x="866684" y="3505200"/>
            <a:ext cx="7820117" cy="3078362"/>
          </a:xfrm>
          <a:prstGeom prst="rect">
            <a:avLst/>
          </a:prstGeom>
          <a:ln w="12700">
            <a:miter lim="400000"/>
          </a:ln>
        </p:spPr>
      </p:pic>
      <p:sp>
        <p:nvSpPr>
          <p:cNvPr id="6" name="TextBox 5"/>
          <p:cNvSpPr txBox="1"/>
          <p:nvPr/>
        </p:nvSpPr>
        <p:spPr>
          <a:xfrm>
            <a:off x="5943600" y="2907268"/>
            <a:ext cx="3017856" cy="369285"/>
          </a:xfrm>
          <a:prstGeom prst="rect">
            <a:avLst/>
          </a:prstGeom>
          <a:noFill/>
        </p:spPr>
        <p:txBody>
          <a:bodyPr wrap="square" lIns="91392" tIns="45697" rIns="91392" bIns="45697" rtlCol="0">
            <a:spAutoFit/>
          </a:bodyPr>
          <a:lstStyle/>
          <a:p>
            <a:r>
              <a:rPr lang="en-US" i="1"/>
              <a:t>Propublica, May 2016</a:t>
            </a:r>
          </a:p>
        </p:txBody>
      </p:sp>
      <p:pic>
        <p:nvPicPr>
          <p:cNvPr id="7" name="Screen Shot 2016-09-28 at 7.14.05 PM.png"/>
          <p:cNvPicPr>
            <a:picLocks noChangeAspect="1"/>
          </p:cNvPicPr>
          <p:nvPr/>
        </p:nvPicPr>
        <p:blipFill rotWithShape="1">
          <a:blip r:embed="rId3"/>
          <a:srcRect b="16774"/>
          <a:stretch/>
        </p:blipFill>
        <p:spPr>
          <a:xfrm>
            <a:off x="381001" y="228600"/>
            <a:ext cx="5428168" cy="3035300"/>
          </a:xfrm>
          <a:prstGeom prst="rect">
            <a:avLst/>
          </a:prstGeom>
          <a:ln w="12700">
            <a:miter lim="400000"/>
          </a:ln>
        </p:spPr>
      </p:pic>
    </p:spTree>
    <p:extLst>
      <p:ext uri="{BB962C8B-B14F-4D97-AF65-F5344CB8AC3E}">
        <p14:creationId xmlns:p14="http://schemas.microsoft.com/office/powerpoint/2010/main" val="2378152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CB4B4D-7CA3-9044-876B-883B54F8677D}" type="slidenum">
              <a:rPr lang="en-US"/>
              <a:t>21</a:t>
            </a:fld>
            <a:endParaRPr lang="en-US"/>
          </a:p>
        </p:txBody>
      </p:sp>
      <p:pic>
        <p:nvPicPr>
          <p:cNvPr id="9" name="Picture 8"/>
          <p:cNvPicPr>
            <a:picLocks noChangeAspect="1"/>
          </p:cNvPicPr>
          <p:nvPr/>
        </p:nvPicPr>
        <p:blipFill rotWithShape="1">
          <a:blip r:embed="rId3"/>
          <a:srcRect l="24769" t="8074" r="9722" b="9341"/>
          <a:stretch/>
        </p:blipFill>
        <p:spPr>
          <a:xfrm>
            <a:off x="152400" y="1371600"/>
            <a:ext cx="4373952" cy="3276600"/>
          </a:xfrm>
          <a:prstGeom prst="rect">
            <a:avLst/>
          </a:prstGeom>
        </p:spPr>
      </p:pic>
      <p:sp>
        <p:nvSpPr>
          <p:cNvPr id="10" name="Rectangle 9"/>
          <p:cNvSpPr/>
          <p:nvPr/>
        </p:nvSpPr>
        <p:spPr>
          <a:xfrm>
            <a:off x="-12699" y="4654616"/>
            <a:ext cx="4965700" cy="584450"/>
          </a:xfrm>
          <a:prstGeom prst="rect">
            <a:avLst/>
          </a:prstGeom>
        </p:spPr>
        <p:txBody>
          <a:bodyPr wrap="square" lIns="91118" tIns="45559" rIns="91118" bIns="45559">
            <a:spAutoFit/>
          </a:bodyPr>
          <a:lstStyle/>
          <a:p>
            <a:r>
              <a:rPr lang="en-US" sz="1600"/>
              <a:t>The Special Committee on Criminal Justice Reform's hearing of reducing the pre-trial jail population.</a:t>
            </a:r>
          </a:p>
        </p:txBody>
      </p:sp>
      <p:sp>
        <p:nvSpPr>
          <p:cNvPr id="11" name="Rectangle 10"/>
          <p:cNvSpPr/>
          <p:nvPr/>
        </p:nvSpPr>
        <p:spPr>
          <a:xfrm>
            <a:off x="5948278" y="621299"/>
            <a:ext cx="3195094" cy="369007"/>
          </a:xfrm>
          <a:prstGeom prst="rect">
            <a:avLst/>
          </a:prstGeom>
        </p:spPr>
        <p:txBody>
          <a:bodyPr wrap="none" lIns="91118" tIns="45559" rIns="91118" bIns="45559">
            <a:spAutoFit/>
          </a:bodyPr>
          <a:lstStyle/>
          <a:p>
            <a:r>
              <a:rPr lang="en-US"/>
              <a:t>Technical.ly, September 2016</a:t>
            </a:r>
          </a:p>
        </p:txBody>
      </p:sp>
      <p:sp>
        <p:nvSpPr>
          <p:cNvPr id="12" name="Rectangle 11"/>
          <p:cNvSpPr/>
          <p:nvPr/>
        </p:nvSpPr>
        <p:spPr>
          <a:xfrm>
            <a:off x="172156" y="164068"/>
            <a:ext cx="8514644" cy="400110"/>
          </a:xfrm>
          <a:prstGeom prst="rect">
            <a:avLst/>
          </a:prstGeom>
        </p:spPr>
        <p:txBody>
          <a:bodyPr wrap="square" lIns="91118" tIns="45559" rIns="91118" bIns="45559">
            <a:spAutoFit/>
          </a:bodyPr>
          <a:lstStyle/>
          <a:p>
            <a:r>
              <a:rPr lang="en-US" sz="2000"/>
              <a:t>Philadelphia is grappling with the prospect of a racist computer algorithm</a:t>
            </a:r>
          </a:p>
        </p:txBody>
      </p:sp>
      <p:sp>
        <p:nvSpPr>
          <p:cNvPr id="2" name="TextBox 1"/>
          <p:cNvSpPr txBox="1"/>
          <p:nvPr/>
        </p:nvSpPr>
        <p:spPr>
          <a:xfrm>
            <a:off x="5181601" y="3727253"/>
            <a:ext cx="3581400" cy="2308278"/>
          </a:xfrm>
          <a:prstGeom prst="rect">
            <a:avLst/>
          </a:prstGeom>
          <a:noFill/>
        </p:spPr>
        <p:txBody>
          <a:bodyPr wrap="square" lIns="91392" tIns="45697" rIns="91392" bIns="45697" rtlCol="0">
            <a:spAutoFit/>
          </a:bodyPr>
          <a:lstStyle/>
          <a:p>
            <a:r>
              <a:rPr lang="en-US"/>
              <a:t>Any background signal in the data of institutional racism is </a:t>
            </a:r>
          </a:p>
          <a:p>
            <a:endParaRPr lang="en-US"/>
          </a:p>
          <a:p>
            <a:r>
              <a:rPr lang="en-US" b="1" i="1"/>
              <a:t>amplified</a:t>
            </a:r>
            <a:r>
              <a:rPr lang="en-US"/>
              <a:t> by the algorithm</a:t>
            </a:r>
          </a:p>
          <a:p>
            <a:endParaRPr lang="en-US"/>
          </a:p>
          <a:p>
            <a:r>
              <a:rPr lang="en-US" b="1" i="1"/>
              <a:t>operationalized</a:t>
            </a:r>
            <a:r>
              <a:rPr lang="en-US"/>
              <a:t> by the algorithm</a:t>
            </a:r>
          </a:p>
          <a:p>
            <a:endParaRPr lang="en-US"/>
          </a:p>
          <a:p>
            <a:r>
              <a:rPr lang="en-US" b="1" i="1"/>
              <a:t>legitimized</a:t>
            </a:r>
            <a:r>
              <a:rPr lang="en-US"/>
              <a:t> by the algorithm</a:t>
            </a:r>
          </a:p>
        </p:txBody>
      </p:sp>
      <p:sp>
        <p:nvSpPr>
          <p:cNvPr id="3" name="Rectangle 2"/>
          <p:cNvSpPr/>
          <p:nvPr/>
        </p:nvSpPr>
        <p:spPr>
          <a:xfrm>
            <a:off x="4648200" y="1308325"/>
            <a:ext cx="4495800" cy="2062056"/>
          </a:xfrm>
          <a:prstGeom prst="rect">
            <a:avLst/>
          </a:prstGeom>
        </p:spPr>
        <p:txBody>
          <a:bodyPr wrap="square" lIns="91392" tIns="45697" rIns="91392" bIns="45697">
            <a:spAutoFit/>
          </a:bodyPr>
          <a:lstStyle/>
          <a:p>
            <a:r>
              <a:rPr lang="en-US" sz="1600">
                <a:solidFill>
                  <a:srgbClr val="0000FF"/>
                </a:solidFill>
              </a:rPr>
              <a:t>“Should I be afraid of risk assessment tools?”</a:t>
            </a:r>
          </a:p>
          <a:p>
            <a:endParaRPr lang="en-US" sz="1600"/>
          </a:p>
          <a:p>
            <a:r>
              <a:rPr lang="en-US" sz="1600">
                <a:solidFill>
                  <a:schemeClr val="accent2">
                    <a:lumMod val="75000"/>
                  </a:schemeClr>
                </a:solidFill>
              </a:rPr>
              <a:t>“No, you gotta tell me a lot more about yourself.</a:t>
            </a:r>
          </a:p>
          <a:p>
            <a:r>
              <a:rPr lang="en-US" sz="1600">
                <a:solidFill>
                  <a:schemeClr val="accent2">
                    <a:lumMod val="75000"/>
                  </a:schemeClr>
                </a:solidFill>
              </a:rPr>
              <a:t>At what age were you first arrested? </a:t>
            </a:r>
          </a:p>
          <a:p>
            <a:r>
              <a:rPr lang="en-US" sz="1600">
                <a:solidFill>
                  <a:schemeClr val="accent2">
                    <a:lumMod val="75000"/>
                  </a:schemeClr>
                </a:solidFill>
              </a:rPr>
              <a:t>What is the date of your most recent crime?”</a:t>
            </a:r>
          </a:p>
          <a:p>
            <a:endParaRPr lang="en-US" sz="1600"/>
          </a:p>
          <a:p>
            <a:r>
              <a:rPr lang="en-US" sz="1600">
                <a:solidFill>
                  <a:srgbClr val="0000FF"/>
                </a:solidFill>
              </a:rPr>
              <a:t>“And what’s the culture of policing in the neighborhood in which I grew up in?”</a:t>
            </a:r>
          </a:p>
        </p:txBody>
      </p:sp>
    </p:spTree>
    <p:extLst>
      <p:ext uri="{BB962C8B-B14F-4D97-AF65-F5344CB8AC3E}">
        <p14:creationId xmlns:p14="http://schemas.microsoft.com/office/powerpoint/2010/main" val="26404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CB4B4D-7CA3-9044-876B-883B54F8677D}" type="slidenum">
              <a:rPr lang="en-US"/>
              <a:t>22</a:t>
            </a:fld>
            <a:endParaRPr lang="en-US"/>
          </a:p>
        </p:txBody>
      </p:sp>
      <p:pic>
        <p:nvPicPr>
          <p:cNvPr id="5" name="Picture 4"/>
          <p:cNvPicPr>
            <a:picLocks noChangeAspect="1"/>
          </p:cNvPicPr>
          <p:nvPr/>
        </p:nvPicPr>
        <p:blipFill>
          <a:blip r:embed="rId2"/>
          <a:stretch>
            <a:fillRect/>
          </a:stretch>
        </p:blipFill>
        <p:spPr>
          <a:xfrm>
            <a:off x="825501" y="304810"/>
            <a:ext cx="4191000" cy="6277429"/>
          </a:xfrm>
          <a:prstGeom prst="rect">
            <a:avLst/>
          </a:prstGeom>
        </p:spPr>
      </p:pic>
      <p:pic>
        <p:nvPicPr>
          <p:cNvPr id="2" name="Picture 1"/>
          <p:cNvPicPr>
            <a:picLocks noChangeAspect="1"/>
          </p:cNvPicPr>
          <p:nvPr/>
        </p:nvPicPr>
        <p:blipFill>
          <a:blip r:embed="rId3"/>
          <a:stretch>
            <a:fillRect/>
          </a:stretch>
        </p:blipFill>
        <p:spPr>
          <a:xfrm>
            <a:off x="5562600" y="304800"/>
            <a:ext cx="1371600" cy="1371600"/>
          </a:xfrm>
          <a:prstGeom prst="rect">
            <a:avLst/>
          </a:prstGeom>
        </p:spPr>
      </p:pic>
      <p:sp>
        <p:nvSpPr>
          <p:cNvPr id="3" name="TextBox 2"/>
          <p:cNvSpPr txBox="1"/>
          <p:nvPr/>
        </p:nvSpPr>
        <p:spPr>
          <a:xfrm>
            <a:off x="5562601" y="1690134"/>
            <a:ext cx="1905000" cy="369285"/>
          </a:xfrm>
          <a:prstGeom prst="rect">
            <a:avLst/>
          </a:prstGeom>
          <a:noFill/>
        </p:spPr>
        <p:txBody>
          <a:bodyPr wrap="square" lIns="91392" tIns="45697" rIns="91392" bIns="45697" rtlCol="0">
            <a:spAutoFit/>
          </a:bodyPr>
          <a:lstStyle/>
          <a:p>
            <a:r>
              <a:rPr lang="en-US"/>
              <a:t>Cathy O’Neil</a:t>
            </a:r>
          </a:p>
        </p:txBody>
      </p:sp>
      <p:sp>
        <p:nvSpPr>
          <p:cNvPr id="6" name="TextBox 5"/>
          <p:cNvSpPr txBox="1"/>
          <p:nvPr/>
        </p:nvSpPr>
        <p:spPr>
          <a:xfrm>
            <a:off x="5562601" y="2482336"/>
            <a:ext cx="1905000" cy="369285"/>
          </a:xfrm>
          <a:prstGeom prst="rect">
            <a:avLst/>
          </a:prstGeom>
          <a:noFill/>
        </p:spPr>
        <p:txBody>
          <a:bodyPr wrap="square" lIns="91392" tIns="45697" rIns="91392" bIns="45697" rtlCol="0">
            <a:spAutoFit/>
          </a:bodyPr>
          <a:lstStyle/>
          <a:p>
            <a:r>
              <a:rPr lang="en-US"/>
              <a:t>September 2016</a:t>
            </a:r>
          </a:p>
        </p:txBody>
      </p:sp>
      <p:sp>
        <p:nvSpPr>
          <p:cNvPr id="7" name="TextBox 6"/>
          <p:cNvSpPr txBox="1"/>
          <p:nvPr/>
        </p:nvSpPr>
        <p:spPr>
          <a:xfrm>
            <a:off x="5410200" y="3352803"/>
            <a:ext cx="3429000" cy="1969723"/>
          </a:xfrm>
          <a:prstGeom prst="rect">
            <a:avLst/>
          </a:prstGeom>
          <a:noFill/>
        </p:spPr>
        <p:txBody>
          <a:bodyPr wrap="square" lIns="91392" tIns="45697" rIns="91392" bIns="45697" rtlCol="0">
            <a:spAutoFit/>
          </a:bodyPr>
          <a:lstStyle/>
          <a:p>
            <a:r>
              <a:rPr lang="en-US" sz="2000"/>
              <a:t>Three properties of a WMD:</a:t>
            </a:r>
          </a:p>
          <a:p>
            <a:endParaRPr lang="en-US"/>
          </a:p>
          <a:p>
            <a:r>
              <a:rPr lang="en-US" sz="2800"/>
              <a:t>Opacity</a:t>
            </a:r>
          </a:p>
          <a:p>
            <a:r>
              <a:rPr lang="en-US" sz="2800"/>
              <a:t>Scale</a:t>
            </a:r>
          </a:p>
          <a:p>
            <a:r>
              <a:rPr lang="en-US" sz="2800"/>
              <a:t>Damage</a:t>
            </a:r>
          </a:p>
        </p:txBody>
      </p:sp>
    </p:spTree>
    <p:extLst>
      <p:ext uri="{BB962C8B-B14F-4D97-AF65-F5344CB8AC3E}">
        <p14:creationId xmlns:p14="http://schemas.microsoft.com/office/powerpoint/2010/main" val="1905954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06E4B7-72D7-CD4F-B5BC-1CD504228CEC}"/>
              </a:ext>
            </a:extLst>
          </p:cNvPr>
          <p:cNvSpPr>
            <a:spLocks noGrp="1"/>
          </p:cNvSpPr>
          <p:nvPr>
            <p:ph type="title"/>
          </p:nvPr>
        </p:nvSpPr>
        <p:spPr/>
        <p:txBody>
          <a:bodyPr/>
          <a:lstStyle/>
          <a:p>
            <a:r>
              <a:rPr lang="en-US" dirty="0"/>
              <a:t>Formalizing the Problem</a:t>
            </a:r>
          </a:p>
        </p:txBody>
      </p:sp>
      <p:sp>
        <p:nvSpPr>
          <p:cNvPr id="7" name="Text Placeholder 6">
            <a:extLst>
              <a:ext uri="{FF2B5EF4-FFF2-40B4-BE49-F238E27FC236}">
                <a16:creationId xmlns:a16="http://schemas.microsoft.com/office/drawing/2014/main" id="{49B25E9A-EF5F-7B45-A010-1E60D995260A}"/>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46EC5312-0C23-834E-B150-AAD1603B1418}"/>
              </a:ext>
            </a:extLst>
          </p:cNvPr>
          <p:cNvSpPr>
            <a:spLocks noGrp="1"/>
          </p:cNvSpPr>
          <p:nvPr>
            <p:ph type="dt" sz="half" idx="10"/>
          </p:nvPr>
        </p:nvSpPr>
        <p:spPr/>
        <p:txBody>
          <a:bodyPr/>
          <a:lstStyle/>
          <a:p>
            <a:fld id="{65FCB4E5-F5CA-CD47-9AE3-A07BD6AB5419}" type="datetime1">
              <a:rPr lang="en-US" smtClean="0"/>
              <a:t>5/17/22</a:t>
            </a:fld>
            <a:endParaRPr lang="en-US"/>
          </a:p>
        </p:txBody>
      </p:sp>
      <p:sp>
        <p:nvSpPr>
          <p:cNvPr id="3" name="Footer Placeholder 2">
            <a:extLst>
              <a:ext uri="{FF2B5EF4-FFF2-40B4-BE49-F238E27FC236}">
                <a16:creationId xmlns:a16="http://schemas.microsoft.com/office/drawing/2014/main" id="{C62AA5C8-EE3A-B640-ADD2-0577FD570475}"/>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A0966CBA-57CC-D948-8C7E-FDBB85B2CAAC}"/>
              </a:ext>
            </a:extLst>
          </p:cNvPr>
          <p:cNvSpPr>
            <a:spLocks noGrp="1"/>
          </p:cNvSpPr>
          <p:nvPr>
            <p:ph type="sldNum" sz="quarter" idx="12"/>
          </p:nvPr>
        </p:nvSpPr>
        <p:spPr/>
        <p:txBody>
          <a:bodyPr/>
          <a:lstStyle/>
          <a:p>
            <a:fld id="{354DEEC5-EA09-464B-9CF2-C5C5C68E1237}" type="slidenum">
              <a:rPr lang="en-US" smtClean="0"/>
              <a:pPr/>
              <a:t>23</a:t>
            </a:fld>
            <a:endParaRPr lang="en-US"/>
          </a:p>
        </p:txBody>
      </p:sp>
    </p:spTree>
    <p:extLst>
      <p:ext uri="{BB962C8B-B14F-4D97-AF65-F5344CB8AC3E}">
        <p14:creationId xmlns:p14="http://schemas.microsoft.com/office/powerpoint/2010/main" val="944374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453" name="Shape 453"/>
          <p:cNvSpPr>
            <a:spLocks noGrp="1"/>
          </p:cNvSpPr>
          <p:nvPr>
            <p:ph type="title" idx="4294967295"/>
          </p:nvPr>
        </p:nvSpPr>
        <p:spPr>
          <a:xfrm>
            <a:off x="304800" y="359216"/>
            <a:ext cx="8839200" cy="785812"/>
          </a:xfrm>
          <a:prstGeom prst="rect">
            <a:avLst/>
          </a:prstGeom>
        </p:spPr>
        <p:txBody>
          <a:bodyPr/>
          <a:lstStyle/>
          <a:p>
            <a:pPr algn="l"/>
            <a:r>
              <a:rPr lang="en-US" sz="4000" dirty="0"/>
              <a:t>Problem setup (1): Outcomes</a:t>
            </a:r>
            <a:endParaRPr sz="4000" dirty="0"/>
          </a:p>
        </p:txBody>
      </p:sp>
      <p:graphicFrame>
        <p:nvGraphicFramePr>
          <p:cNvPr id="455" name="Table 455"/>
          <p:cNvGraphicFramePr/>
          <p:nvPr/>
        </p:nvGraphicFramePr>
        <p:xfrm>
          <a:off x="1015898" y="2613988"/>
          <a:ext cx="7112202" cy="3006985"/>
        </p:xfrm>
        <a:graphic>
          <a:graphicData uri="http://schemas.openxmlformats.org/drawingml/2006/table">
            <a:tbl>
              <a:tblPr firstRow="1"/>
              <a:tblGrid>
                <a:gridCol w="3556101">
                  <a:extLst>
                    <a:ext uri="{9D8B030D-6E8A-4147-A177-3AD203B41FA5}">
                      <a16:colId xmlns:a16="http://schemas.microsoft.com/office/drawing/2014/main" val="20000"/>
                    </a:ext>
                  </a:extLst>
                </a:gridCol>
                <a:gridCol w="3556101">
                  <a:extLst>
                    <a:ext uri="{9D8B030D-6E8A-4147-A177-3AD203B41FA5}">
                      <a16:colId xmlns:a16="http://schemas.microsoft.com/office/drawing/2014/main" val="20001"/>
                    </a:ext>
                  </a:extLst>
                </a:gridCol>
              </a:tblGrid>
              <a:tr h="601397">
                <a:tc>
                  <a:txBody>
                    <a:bodyPr/>
                    <a:lstStyle/>
                    <a:p>
                      <a:pPr defTabSz="914400">
                        <a:defRPr b="0">
                          <a:solidFill>
                            <a:srgbClr val="000000"/>
                          </a:solidFill>
                        </a:defRPr>
                      </a:pPr>
                      <a:r>
                        <a:rPr sz="1800" b="1">
                          <a:solidFill>
                            <a:srgbClr val="FFFFFF"/>
                          </a:solidFill>
                        </a:rPr>
                        <a:t>Positive Outcomes</a:t>
                      </a:r>
                    </a:p>
                  </a:txBody>
                  <a:tcPr marL="35719" marR="35719" marT="35719" marB="35719" anchor="ctr" horzOverflow="overflow">
                    <a:blipFill rotWithShape="1">
                      <a:blip r:embed="rId2"/>
                      <a:srcRect/>
                      <a:tile tx="0" ty="0" sx="100000" sy="100000" flip="none" algn="tl"/>
                    </a:blipFill>
                  </a:tcPr>
                </a:tc>
                <a:tc>
                  <a:txBody>
                    <a:bodyPr/>
                    <a:lstStyle/>
                    <a:p>
                      <a:pPr defTabSz="914400">
                        <a:defRPr b="0">
                          <a:solidFill>
                            <a:srgbClr val="000000"/>
                          </a:solidFill>
                        </a:defRPr>
                      </a:pPr>
                      <a:r>
                        <a:rPr sz="1800" b="1">
                          <a:solidFill>
                            <a:srgbClr val="FFFFFF"/>
                          </a:solidFill>
                        </a:rPr>
                        <a:t>Negative Outcomes</a:t>
                      </a:r>
                    </a:p>
                  </a:txBody>
                  <a:tcPr marL="35719" marR="35719" marT="35719" marB="35719" anchor="ctr" horzOverflow="overflow">
                    <a:blipFill rotWithShape="1">
                      <a:blip r:embed="rId2"/>
                      <a:srcRect/>
                      <a:tile tx="0" ty="0" sx="100000" sy="100000" flip="none" algn="tl"/>
                    </a:blipFill>
                  </a:tcPr>
                </a:tc>
                <a:extLst>
                  <a:ext uri="{0D108BD9-81ED-4DB2-BD59-A6C34878D82A}">
                    <a16:rowId xmlns:a16="http://schemas.microsoft.com/office/drawing/2014/main" val="10000"/>
                  </a:ext>
                </a:extLst>
              </a:tr>
              <a:tr h="601397">
                <a:tc>
                  <a:txBody>
                    <a:bodyPr/>
                    <a:lstStyle/>
                    <a:p>
                      <a:pPr defTabSz="914400"/>
                      <a:r>
                        <a:rPr sz="1800">
                          <a:sym typeface="Helvetica Light"/>
                        </a:rPr>
                        <a:t>offered employment</a:t>
                      </a:r>
                    </a:p>
                  </a:txBody>
                  <a:tcPr marL="35719" marR="35719" marT="35719" marB="35719" anchor="ctr" horzOverflow="overflow"/>
                </a:tc>
                <a:tc>
                  <a:txBody>
                    <a:bodyPr/>
                    <a:lstStyle/>
                    <a:p>
                      <a:pPr defTabSz="914400"/>
                      <a:r>
                        <a:rPr sz="1800">
                          <a:sym typeface="Helvetica Light"/>
                        </a:rPr>
                        <a:t>denied employment</a:t>
                      </a:r>
                    </a:p>
                  </a:txBody>
                  <a:tcPr marL="35719" marR="35719" marT="35719" marB="35719" anchor="ctr" horzOverflow="overflow"/>
                </a:tc>
                <a:extLst>
                  <a:ext uri="{0D108BD9-81ED-4DB2-BD59-A6C34878D82A}">
                    <a16:rowId xmlns:a16="http://schemas.microsoft.com/office/drawing/2014/main" val="10001"/>
                  </a:ext>
                </a:extLst>
              </a:tr>
              <a:tr h="601397">
                <a:tc>
                  <a:txBody>
                    <a:bodyPr/>
                    <a:lstStyle/>
                    <a:p>
                      <a:pPr defTabSz="914400"/>
                      <a:r>
                        <a:rPr sz="1800">
                          <a:sym typeface="Helvetica Light"/>
                        </a:rPr>
                        <a:t>accepted to school</a:t>
                      </a:r>
                    </a:p>
                  </a:txBody>
                  <a:tcPr marL="35719" marR="35719" marT="35719" marB="35719" anchor="ctr" horzOverflow="overflow"/>
                </a:tc>
                <a:tc>
                  <a:txBody>
                    <a:bodyPr/>
                    <a:lstStyle/>
                    <a:p>
                      <a:pPr defTabSz="914400"/>
                      <a:r>
                        <a:rPr sz="1800">
                          <a:sym typeface="Helvetica Light"/>
                        </a:rPr>
                        <a:t>rejected from school</a:t>
                      </a:r>
                    </a:p>
                  </a:txBody>
                  <a:tcPr marL="35719" marR="35719" marT="35719" marB="35719" anchor="ctr" horzOverflow="overflow"/>
                </a:tc>
                <a:extLst>
                  <a:ext uri="{0D108BD9-81ED-4DB2-BD59-A6C34878D82A}">
                    <a16:rowId xmlns:a16="http://schemas.microsoft.com/office/drawing/2014/main" val="10002"/>
                  </a:ext>
                </a:extLst>
              </a:tr>
              <a:tr h="601397">
                <a:tc>
                  <a:txBody>
                    <a:bodyPr/>
                    <a:lstStyle/>
                    <a:p>
                      <a:pPr defTabSz="914400"/>
                      <a:r>
                        <a:rPr sz="1800">
                          <a:sym typeface="Helvetica Light"/>
                        </a:rPr>
                        <a:t>offered a loan</a:t>
                      </a:r>
                    </a:p>
                  </a:txBody>
                  <a:tcPr marL="35719" marR="35719" marT="35719" marB="35719" anchor="ctr" horzOverflow="overflow"/>
                </a:tc>
                <a:tc>
                  <a:txBody>
                    <a:bodyPr/>
                    <a:lstStyle/>
                    <a:p>
                      <a:pPr defTabSz="914400"/>
                      <a:r>
                        <a:rPr sz="1800">
                          <a:sym typeface="Helvetica Light"/>
                        </a:rPr>
                        <a:t>denied a loan</a:t>
                      </a:r>
                    </a:p>
                  </a:txBody>
                  <a:tcPr marL="35719" marR="35719" marT="35719" marB="35719" anchor="ctr" horzOverflow="overflow"/>
                </a:tc>
                <a:extLst>
                  <a:ext uri="{0D108BD9-81ED-4DB2-BD59-A6C34878D82A}">
                    <a16:rowId xmlns:a16="http://schemas.microsoft.com/office/drawing/2014/main" val="10003"/>
                  </a:ext>
                </a:extLst>
              </a:tr>
              <a:tr h="601397">
                <a:tc>
                  <a:txBody>
                    <a:bodyPr/>
                    <a:lstStyle/>
                    <a:p>
                      <a:pPr defTabSz="914400"/>
                      <a:r>
                        <a:rPr sz="1800">
                          <a:sym typeface="Helvetica Light"/>
                        </a:rPr>
                        <a:t>offered a discount</a:t>
                      </a:r>
                    </a:p>
                  </a:txBody>
                  <a:tcPr marL="35719" marR="35719" marT="35719" marB="35719" anchor="ctr" horzOverflow="overflow"/>
                </a:tc>
                <a:tc>
                  <a:txBody>
                    <a:bodyPr/>
                    <a:lstStyle/>
                    <a:p>
                      <a:pPr defTabSz="914400"/>
                      <a:r>
                        <a:rPr sz="1800">
                          <a:sym typeface="Helvetica Light"/>
                        </a:rPr>
                        <a:t>not offered a discount</a:t>
                      </a:r>
                    </a:p>
                  </a:txBody>
                  <a:tcPr marL="35719" marR="35719" marT="35719" marB="35719" anchor="ctr" horzOverflow="overflow"/>
                </a:tc>
                <a:extLst>
                  <a:ext uri="{0D108BD9-81ED-4DB2-BD59-A6C34878D82A}">
                    <a16:rowId xmlns:a16="http://schemas.microsoft.com/office/drawing/2014/main" val="10004"/>
                  </a:ext>
                </a:extLst>
              </a:tr>
            </a:tbl>
          </a:graphicData>
        </a:graphic>
      </p:graphicFrame>
      <p:sp>
        <p:nvSpPr>
          <p:cNvPr id="456" name="Shape 456"/>
          <p:cNvSpPr/>
          <p:nvPr/>
        </p:nvSpPr>
        <p:spPr>
          <a:xfrm>
            <a:off x="150503" y="1372622"/>
            <a:ext cx="8842995" cy="78617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300">
                <a:latin typeface="Helvetica Light"/>
                <a:ea typeface="Helvetica Light"/>
                <a:cs typeface="Helvetica Light"/>
                <a:sym typeface="Helvetica Light"/>
              </a:defRPr>
            </a:pPr>
            <a:r>
              <a:rPr sz="2320" dirty="0"/>
              <a:t>Consider a </a:t>
            </a:r>
            <a:r>
              <a:rPr sz="2320" b="1" dirty="0">
                <a:solidFill>
                  <a:schemeClr val="accent1">
                    <a:hueOff val="47394"/>
                    <a:satOff val="-25753"/>
                    <a:lumOff val="-7544"/>
                  </a:schemeClr>
                </a:solidFill>
                <a:latin typeface="+mj-lt"/>
                <a:ea typeface="+mj-ea"/>
                <a:cs typeface="+mj-cs"/>
                <a:sym typeface="Helvetica"/>
              </a:rPr>
              <a:t>vendor</a:t>
            </a:r>
            <a:r>
              <a:rPr sz="2320" dirty="0"/>
              <a:t> assigning positive or negative </a:t>
            </a:r>
          </a:p>
          <a:p>
            <a:pPr>
              <a:defRPr sz="3300">
                <a:latin typeface="Helvetica Light"/>
                <a:ea typeface="Helvetica Light"/>
                <a:cs typeface="Helvetica Light"/>
                <a:sym typeface="Helvetica Light"/>
              </a:defRPr>
            </a:pPr>
            <a:r>
              <a:rPr sz="2320" b="1" dirty="0">
                <a:solidFill>
                  <a:schemeClr val="accent1">
                    <a:hueOff val="47394"/>
                    <a:satOff val="-25753"/>
                    <a:lumOff val="-7544"/>
                  </a:schemeClr>
                </a:solidFill>
                <a:latin typeface="+mj-lt"/>
                <a:ea typeface="+mj-ea"/>
                <a:cs typeface="+mj-cs"/>
                <a:sym typeface="Helvetica"/>
              </a:rPr>
              <a:t>outcomes</a:t>
            </a:r>
            <a:r>
              <a:rPr sz="2320" dirty="0"/>
              <a:t> to individuals.</a:t>
            </a:r>
          </a:p>
        </p:txBody>
      </p:sp>
      <p:sp>
        <p:nvSpPr>
          <p:cNvPr id="6" name="TextBox 5"/>
          <p:cNvSpPr txBox="1"/>
          <p:nvPr/>
        </p:nvSpPr>
        <p:spPr>
          <a:xfrm>
            <a:off x="12700" y="6562923"/>
            <a:ext cx="5105400" cy="307777"/>
          </a:xfrm>
          <a:prstGeom prst="rect">
            <a:avLst/>
          </a:prstGeom>
          <a:noFill/>
        </p:spPr>
        <p:txBody>
          <a:bodyPr wrap="square" rtlCol="0">
            <a:spAutoFit/>
          </a:bodyPr>
          <a:lstStyle/>
          <a:p>
            <a:r>
              <a:rPr lang="en-US" sz="1400" dirty="0"/>
              <a:t>slide </a:t>
            </a:r>
            <a:r>
              <a:rPr lang="en-US" sz="1400" dirty="0" err="1"/>
              <a:t>src</a:t>
            </a:r>
            <a:r>
              <a:rPr lang="en-US" sz="1400" dirty="0"/>
              <a:t>: Julia </a:t>
            </a:r>
            <a:r>
              <a:rPr lang="en-US" sz="1400" dirty="0" err="1"/>
              <a:t>Stoyanovich</a:t>
            </a:r>
            <a:r>
              <a:rPr lang="en-US" sz="1400" dirty="0"/>
              <a:t>, Serge </a:t>
            </a:r>
            <a:r>
              <a:rPr lang="en-US" sz="1400" dirty="0" err="1"/>
              <a:t>Abiteboul</a:t>
            </a:r>
            <a:r>
              <a:rPr lang="en-US" sz="1400" dirty="0"/>
              <a:t>, Gerome </a:t>
            </a:r>
            <a:r>
              <a:rPr lang="en-US" sz="1400" dirty="0" err="1"/>
              <a:t>Miklau</a:t>
            </a:r>
            <a:endParaRPr lang="en-US" sz="1400" dirty="0"/>
          </a:p>
        </p:txBody>
      </p:sp>
    </p:spTree>
    <p:extLst>
      <p:ext uri="{BB962C8B-B14F-4D97-AF65-F5344CB8AC3E}">
        <p14:creationId xmlns:p14="http://schemas.microsoft.com/office/powerpoint/2010/main" val="26104015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458" name="Shape 458"/>
          <p:cNvSpPr>
            <a:spLocks noGrp="1"/>
          </p:cNvSpPr>
          <p:nvPr>
            <p:ph type="title" idx="4294967295"/>
          </p:nvPr>
        </p:nvSpPr>
        <p:spPr>
          <a:xfrm>
            <a:off x="0" y="33338"/>
            <a:ext cx="9159875" cy="785812"/>
          </a:xfrm>
          <a:prstGeom prst="rect">
            <a:avLst/>
          </a:prstGeom>
        </p:spPr>
        <p:txBody>
          <a:bodyPr/>
          <a:lstStyle/>
          <a:p>
            <a:r>
              <a:rPr lang="en-US" sz="3200" dirty="0"/>
              <a:t>Problem setup (2</a:t>
            </a:r>
            <a:r>
              <a:rPr lang="en-US" sz="3200"/>
              <a:t>): </a:t>
            </a:r>
            <a:r>
              <a:rPr sz="3200"/>
              <a:t>Assigning </a:t>
            </a:r>
            <a:r>
              <a:rPr sz="3200" dirty="0"/>
              <a:t>outcomes to populations</a:t>
            </a:r>
          </a:p>
        </p:txBody>
      </p:sp>
      <p:sp>
        <p:nvSpPr>
          <p:cNvPr id="460" name="Shape 460"/>
          <p:cNvSpPr/>
          <p:nvPr/>
        </p:nvSpPr>
        <p:spPr>
          <a:xfrm>
            <a:off x="475139" y="1171758"/>
            <a:ext cx="7028014" cy="80797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nchor="ctr">
            <a:spAutoFit/>
          </a:bodyPr>
          <a:lstStyle/>
          <a:p>
            <a:pPr>
              <a:defRPr sz="3400">
                <a:latin typeface="Helvetica Light"/>
                <a:ea typeface="Helvetica Light"/>
                <a:cs typeface="Helvetica Light"/>
                <a:sym typeface="Helvetica Light"/>
              </a:defRPr>
            </a:pPr>
            <a:r>
              <a:rPr sz="2391" b="1">
                <a:solidFill>
                  <a:schemeClr val="accent1">
                    <a:hueOff val="47394"/>
                    <a:satOff val="-25753"/>
                    <a:lumOff val="-7544"/>
                  </a:schemeClr>
                </a:solidFill>
                <a:latin typeface="+mj-lt"/>
                <a:ea typeface="+mj-ea"/>
                <a:cs typeface="+mj-cs"/>
                <a:sym typeface="Helvetica"/>
              </a:rPr>
              <a:t>Fairness</a:t>
            </a:r>
            <a:r>
              <a:rPr sz="2391"/>
              <a:t> is concerned with how outcomes are assigned to a population</a:t>
            </a:r>
          </a:p>
        </p:txBody>
      </p:sp>
      <p:sp>
        <p:nvSpPr>
          <p:cNvPr id="461" name="Shape 461"/>
          <p:cNvSpPr/>
          <p:nvPr/>
        </p:nvSpPr>
        <p:spPr>
          <a:xfrm>
            <a:off x="1225404" y="4985987"/>
            <a:ext cx="1609416"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Population</a:t>
            </a:r>
          </a:p>
        </p:txBody>
      </p:sp>
      <p:grpSp>
        <p:nvGrpSpPr>
          <p:cNvPr id="473" name="Group 473"/>
          <p:cNvGrpSpPr/>
          <p:nvPr/>
        </p:nvGrpSpPr>
        <p:grpSpPr>
          <a:xfrm>
            <a:off x="533468" y="2766428"/>
            <a:ext cx="2983526" cy="2125266"/>
            <a:chOff x="0" y="0"/>
            <a:chExt cx="4243236" cy="3022600"/>
          </a:xfrm>
        </p:grpSpPr>
        <p:sp>
          <p:nvSpPr>
            <p:cNvPr id="462" name="Shape 462"/>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63" name="Shape 463"/>
            <p:cNvSpPr/>
            <p:nvPr/>
          </p:nvSpPr>
          <p:spPr>
            <a:xfrm>
              <a:off x="400823"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4" name="Shape 464"/>
            <p:cNvSpPr/>
            <p:nvPr/>
          </p:nvSpPr>
          <p:spPr>
            <a:xfrm>
              <a:off x="1166566" y="522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5" name="Shape 465"/>
            <p:cNvSpPr/>
            <p:nvPr/>
          </p:nvSpPr>
          <p:spPr>
            <a:xfrm>
              <a:off x="527824"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6" name="Shape 466"/>
            <p:cNvSpPr/>
            <p:nvPr/>
          </p:nvSpPr>
          <p:spPr>
            <a:xfrm>
              <a:off x="3463794" y="15936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7" name="Shape 467"/>
            <p:cNvSpPr/>
            <p:nvPr/>
          </p:nvSpPr>
          <p:spPr>
            <a:xfrm>
              <a:off x="1885799" y="2199877"/>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8" name="Shape 468"/>
            <p:cNvSpPr/>
            <p:nvPr/>
          </p:nvSpPr>
          <p:spPr>
            <a:xfrm>
              <a:off x="2698050" y="649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69" name="Shape 469"/>
            <p:cNvSpPr/>
            <p:nvPr/>
          </p:nvSpPr>
          <p:spPr>
            <a:xfrm>
              <a:off x="908823" y="1869730"/>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0" name="Shape 470"/>
            <p:cNvSpPr/>
            <p:nvPr/>
          </p:nvSpPr>
          <p:spPr>
            <a:xfrm>
              <a:off x="2129810" y="1183051"/>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1" name="Shape 471"/>
            <p:cNvSpPr/>
            <p:nvPr/>
          </p:nvSpPr>
          <p:spPr>
            <a:xfrm>
              <a:off x="1932307"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2" name="Shape 472"/>
            <p:cNvSpPr/>
            <p:nvPr/>
          </p:nvSpPr>
          <p:spPr>
            <a:xfrm>
              <a:off x="3463794" y="141753"/>
              <a:ext cx="266741"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74" name="Shape 474"/>
          <p:cNvSpPr/>
          <p:nvPr/>
        </p:nvSpPr>
        <p:spPr>
          <a:xfrm>
            <a:off x="4140536" y="3382577"/>
            <a:ext cx="892969" cy="892969"/>
          </a:xfrm>
          <a:prstGeom prst="rightArrow">
            <a:avLst>
              <a:gd name="adj1" fmla="val 32000"/>
              <a:gd name="adj2" fmla="val 64000"/>
            </a:avLst>
          </a:prstGeom>
          <a:blipFill>
            <a:blip r:embed="rId2"/>
          </a:blip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7"/>
          </a:p>
        </p:txBody>
      </p:sp>
      <p:grpSp>
        <p:nvGrpSpPr>
          <p:cNvPr id="486" name="Group 486"/>
          <p:cNvGrpSpPr/>
          <p:nvPr/>
        </p:nvGrpSpPr>
        <p:grpSpPr>
          <a:xfrm>
            <a:off x="5516439" y="2766428"/>
            <a:ext cx="2983527" cy="2125266"/>
            <a:chOff x="0" y="0"/>
            <a:chExt cx="4243236" cy="3022600"/>
          </a:xfrm>
        </p:grpSpPr>
        <p:sp>
          <p:nvSpPr>
            <p:cNvPr id="475" name="Shape 475"/>
            <p:cNvSpPr/>
            <p:nvPr/>
          </p:nvSpPr>
          <p:spPr>
            <a:xfrm>
              <a:off x="0" y="0"/>
              <a:ext cx="4243236" cy="3022600"/>
            </a:xfrm>
            <a:prstGeom prst="rect">
              <a:avLst/>
            </a:prstGeom>
            <a:solidFill>
              <a:srgbClr val="FFFFFF"/>
            </a:solidFill>
            <a:ln w="25400" cap="flat">
              <a:solidFill>
                <a:srgbClr val="85888D"/>
              </a:solidFill>
              <a:prstDash val="solid"/>
              <a:miter lim="400000"/>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76" name="Shape 476"/>
            <p:cNvSpPr/>
            <p:nvPr/>
          </p:nvSpPr>
          <p:spPr>
            <a:xfrm>
              <a:off x="400823"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7" name="Shape 477"/>
            <p:cNvSpPr/>
            <p:nvPr/>
          </p:nvSpPr>
          <p:spPr>
            <a:xfrm>
              <a:off x="1166566" y="522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8" name="Shape 478"/>
            <p:cNvSpPr/>
            <p:nvPr/>
          </p:nvSpPr>
          <p:spPr>
            <a:xfrm>
              <a:off x="527823"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79" name="Shape 479"/>
            <p:cNvSpPr/>
            <p:nvPr/>
          </p:nvSpPr>
          <p:spPr>
            <a:xfrm>
              <a:off x="3463795" y="15936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0" name="Shape 480"/>
            <p:cNvSpPr/>
            <p:nvPr/>
          </p:nvSpPr>
          <p:spPr>
            <a:xfrm>
              <a:off x="1885800" y="2199877"/>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1" name="Shape 481"/>
            <p:cNvSpPr/>
            <p:nvPr/>
          </p:nvSpPr>
          <p:spPr>
            <a:xfrm>
              <a:off x="2698049" y="649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2" name="Shape 482"/>
            <p:cNvSpPr/>
            <p:nvPr/>
          </p:nvSpPr>
          <p:spPr>
            <a:xfrm>
              <a:off x="908824" y="1869730"/>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3" name="Shape 483"/>
            <p:cNvSpPr/>
            <p:nvPr/>
          </p:nvSpPr>
          <p:spPr>
            <a:xfrm>
              <a:off x="2129811" y="1183051"/>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4" name="Shape 484"/>
            <p:cNvSpPr/>
            <p:nvPr/>
          </p:nvSpPr>
          <p:spPr>
            <a:xfrm>
              <a:off x="1932308"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sp>
          <p:nvSpPr>
            <p:cNvPr id="485" name="Shape 485"/>
            <p:cNvSpPr/>
            <p:nvPr/>
          </p:nvSpPr>
          <p:spPr>
            <a:xfrm>
              <a:off x="3463795" y="141753"/>
              <a:ext cx="266740" cy="656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lvl1pPr>
                <a:defRPr sz="3600">
                  <a:latin typeface="Helvetica Light"/>
                  <a:ea typeface="Helvetica Light"/>
                  <a:cs typeface="Helvetica Light"/>
                  <a:sym typeface="Helvetica Light"/>
                </a:defRPr>
              </a:lvl1pPr>
            </a:lstStyle>
            <a:p>
              <a:r>
                <a:rPr sz="2531"/>
                <a:t>◦</a:t>
              </a:r>
            </a:p>
          </p:txBody>
        </p:sp>
      </p:grpSp>
      <p:sp>
        <p:nvSpPr>
          <p:cNvPr id="487" name="Shape 487"/>
          <p:cNvSpPr/>
          <p:nvPr/>
        </p:nvSpPr>
        <p:spPr>
          <a:xfrm>
            <a:off x="5775940" y="286609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b="1">
                <a:solidFill>
                  <a:schemeClr val="accent1">
                    <a:hueOff val="47394"/>
                    <a:satOff val="-25753"/>
                    <a:lumOff val="-7544"/>
                  </a:schemeClr>
                </a:solidFill>
              </a:defRPr>
            </a:lvl1pPr>
          </a:lstStyle>
          <a:p>
            <a:r>
              <a:rPr sz="2531" dirty="0">
                <a:solidFill>
                  <a:srgbClr val="00B050"/>
                </a:solidFill>
              </a:rPr>
              <a:t>⊕</a:t>
            </a:r>
          </a:p>
        </p:txBody>
      </p:sp>
      <p:sp>
        <p:nvSpPr>
          <p:cNvPr id="488" name="Shape 488"/>
          <p:cNvSpPr/>
          <p:nvPr/>
        </p:nvSpPr>
        <p:spPr>
          <a:xfrm>
            <a:off x="7900753" y="3925693"/>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89" name="Shape 489"/>
          <p:cNvSpPr/>
          <p:nvPr/>
        </p:nvSpPr>
        <p:spPr>
          <a:xfrm>
            <a:off x="6851705" y="295539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0" name="Shape 490"/>
          <p:cNvSpPr/>
          <p:nvPr/>
        </p:nvSpPr>
        <p:spPr>
          <a:xfrm>
            <a:off x="6993035" y="368263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chemeClr val="accent1">
                    <a:hueOff val="47394"/>
                    <a:satOff val="-25753"/>
                    <a:lumOff val="-7544"/>
                  </a:schemeClr>
                </a:solidFill>
                <a:latin typeface="Helvetica Light"/>
                <a:ea typeface="Helvetica Light"/>
                <a:cs typeface="Helvetica Light"/>
                <a:sym typeface="Helvetica Light"/>
              </a:defRPr>
            </a:lvl1pPr>
          </a:lstStyle>
          <a:p>
            <a:r>
              <a:rPr sz="2531" b="1">
                <a:solidFill>
                  <a:srgbClr val="00B050"/>
                </a:solidFill>
              </a:rPr>
              <a:t>⊕</a:t>
            </a:r>
          </a:p>
        </p:txBody>
      </p:sp>
      <p:sp>
        <p:nvSpPr>
          <p:cNvPr id="491" name="Shape 491"/>
          <p:cNvSpPr/>
          <p:nvPr/>
        </p:nvSpPr>
        <p:spPr>
          <a:xfrm>
            <a:off x="7927470" y="290779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2" name="Shape 492"/>
          <p:cNvSpPr/>
          <p:nvPr/>
        </p:nvSpPr>
        <p:spPr>
          <a:xfrm>
            <a:off x="5853320" y="3598261"/>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3" name="Shape 493"/>
          <p:cNvSpPr/>
          <p:nvPr/>
        </p:nvSpPr>
        <p:spPr>
          <a:xfrm>
            <a:off x="6310370" y="3212255"/>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4" name="Shape 494"/>
          <p:cNvSpPr/>
          <p:nvPr/>
        </p:nvSpPr>
        <p:spPr>
          <a:xfrm>
            <a:off x="7386134" y="3292396"/>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5" name="Shape 495"/>
          <p:cNvSpPr/>
          <p:nvPr/>
        </p:nvSpPr>
        <p:spPr>
          <a:xfrm>
            <a:off x="6830392" y="4383084"/>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a:solidFill>
                  <a:srgbClr val="FF0000"/>
                </a:solidFill>
              </a:rPr>
              <a:t>⊖</a:t>
            </a:r>
          </a:p>
        </p:txBody>
      </p:sp>
      <p:sp>
        <p:nvSpPr>
          <p:cNvPr id="496" name="Shape 496"/>
          <p:cNvSpPr/>
          <p:nvPr/>
        </p:nvSpPr>
        <p:spPr>
          <a:xfrm>
            <a:off x="6114905" y="4130509"/>
            <a:ext cx="234039" cy="4616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solidFill>
                  <a:srgbClr val="53585F"/>
                </a:solidFill>
                <a:latin typeface="Helvetica Light"/>
                <a:ea typeface="Helvetica Light"/>
                <a:cs typeface="Helvetica Light"/>
                <a:sym typeface="Helvetica Light"/>
              </a:defRPr>
            </a:lvl1pPr>
          </a:lstStyle>
          <a:p>
            <a:r>
              <a:rPr sz="2531" b="1" dirty="0">
                <a:solidFill>
                  <a:srgbClr val="FF0000"/>
                </a:solidFill>
              </a:rPr>
              <a:t>⊖</a:t>
            </a:r>
          </a:p>
        </p:txBody>
      </p:sp>
      <p:sp>
        <p:nvSpPr>
          <p:cNvPr id="497" name="Shape 497"/>
          <p:cNvSpPr/>
          <p:nvPr/>
        </p:nvSpPr>
        <p:spPr>
          <a:xfrm>
            <a:off x="6047876" y="4985987"/>
            <a:ext cx="1931619"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600"/>
            </a:lvl1pPr>
          </a:lstStyle>
          <a:p>
            <a:r>
              <a:rPr sz="2531"/>
              <a:t>Assignments</a:t>
            </a:r>
          </a:p>
        </p:txBody>
      </p:sp>
      <p:grpSp>
        <p:nvGrpSpPr>
          <p:cNvPr id="500" name="Group 500"/>
          <p:cNvGrpSpPr/>
          <p:nvPr/>
        </p:nvGrpSpPr>
        <p:grpSpPr>
          <a:xfrm>
            <a:off x="4070307" y="4543055"/>
            <a:ext cx="2034211" cy="1544107"/>
            <a:chOff x="0" y="-1"/>
            <a:chExt cx="2893098" cy="2196062"/>
          </a:xfrm>
        </p:grpSpPr>
        <p:sp>
          <p:nvSpPr>
            <p:cNvPr id="498" name="Shape 498"/>
            <p:cNvSpPr/>
            <p:nvPr/>
          </p:nvSpPr>
          <p:spPr>
            <a:xfrm flipV="1">
              <a:off x="1482649" y="-1"/>
              <a:ext cx="1261939" cy="1183989"/>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499" name="Shape 499"/>
            <p:cNvSpPr/>
            <p:nvPr/>
          </p:nvSpPr>
          <p:spPr>
            <a:xfrm>
              <a:off x="0" y="1305561"/>
              <a:ext cx="2893098" cy="8905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5"/>
                  </a:solidFill>
                </a:defRPr>
              </a:pPr>
              <a:r>
                <a:t>Individual with</a:t>
              </a:r>
            </a:p>
            <a:p>
              <a:pPr>
                <a:defRPr b="1">
                  <a:solidFill>
                    <a:schemeClr val="accent5"/>
                  </a:solidFill>
                </a:defRPr>
              </a:pPr>
              <a:r>
                <a:t>negative outcome</a:t>
              </a:r>
            </a:p>
          </p:txBody>
        </p:sp>
      </p:grpSp>
      <p:grpSp>
        <p:nvGrpSpPr>
          <p:cNvPr id="503" name="Group 503"/>
          <p:cNvGrpSpPr/>
          <p:nvPr/>
        </p:nvGrpSpPr>
        <p:grpSpPr>
          <a:xfrm>
            <a:off x="7086600" y="4346772"/>
            <a:ext cx="1970091" cy="1901628"/>
            <a:chOff x="-1" y="0"/>
            <a:chExt cx="2801906" cy="2559582"/>
          </a:xfrm>
        </p:grpSpPr>
        <p:sp>
          <p:nvSpPr>
            <p:cNvPr id="501" name="Shape 501"/>
            <p:cNvSpPr/>
            <p:nvPr/>
          </p:nvSpPr>
          <p:spPr>
            <a:xfrm flipH="1" flipV="1">
              <a:off x="1338826" y="0"/>
              <a:ext cx="183573" cy="178182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sz="2400">
                  <a:latin typeface="Helvetica Light"/>
                  <a:ea typeface="Helvetica Light"/>
                  <a:cs typeface="Helvetica Light"/>
                  <a:sym typeface="Helvetica Light"/>
                </a:defRPr>
              </a:pPr>
              <a:endParaRPr sz="1687"/>
            </a:p>
          </p:txBody>
        </p:sp>
        <p:sp>
          <p:nvSpPr>
            <p:cNvPr id="502" name="Shape 502"/>
            <p:cNvSpPr/>
            <p:nvPr/>
          </p:nvSpPr>
          <p:spPr>
            <a:xfrm>
              <a:off x="-1" y="1669083"/>
              <a:ext cx="2801906" cy="890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ctr">
              <a:spAutoFit/>
            </a:bodyPr>
            <a:lstStyle/>
            <a:p>
              <a:pPr>
                <a:defRPr b="1">
                  <a:solidFill>
                    <a:schemeClr val="accent1">
                      <a:hueOff val="47394"/>
                      <a:satOff val="-25753"/>
                      <a:lumOff val="-7544"/>
                    </a:schemeClr>
                  </a:solidFill>
                </a:defRPr>
              </a:pPr>
              <a:r>
                <a:t>Individual with</a:t>
              </a:r>
            </a:p>
            <a:p>
              <a:pPr>
                <a:defRPr b="1">
                  <a:solidFill>
                    <a:schemeClr val="accent1">
                      <a:hueOff val="47394"/>
                      <a:satOff val="-25753"/>
                      <a:lumOff val="-7544"/>
                    </a:schemeClr>
                  </a:solidFill>
                </a:defRPr>
              </a:pPr>
              <a:r>
                <a:t>positive outcome</a:t>
              </a:r>
            </a:p>
          </p:txBody>
        </p:sp>
      </p:grpSp>
      <p:grpSp>
        <p:nvGrpSpPr>
          <p:cNvPr id="506" name="Group 506"/>
          <p:cNvGrpSpPr/>
          <p:nvPr/>
        </p:nvGrpSpPr>
        <p:grpSpPr>
          <a:xfrm>
            <a:off x="5472737" y="1849267"/>
            <a:ext cx="3070930" cy="792723"/>
            <a:chOff x="0" y="-4989"/>
            <a:chExt cx="4367544" cy="1127427"/>
          </a:xfrm>
        </p:grpSpPr>
        <p:sp>
          <p:nvSpPr>
            <p:cNvPr id="504" name="Shape 504"/>
            <p:cNvSpPr/>
            <p:nvPr/>
          </p:nvSpPr>
          <p:spPr>
            <a:xfrm>
              <a:off x="0" y="513891"/>
              <a:ext cx="4367544" cy="608547"/>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defRPr sz="2400">
                  <a:solidFill>
                    <a:srgbClr val="FFFFFF"/>
                  </a:solidFill>
                  <a:latin typeface="Helvetica Light"/>
                  <a:ea typeface="Helvetica Light"/>
                  <a:cs typeface="Helvetica Light"/>
                  <a:sym typeface="Helvetica Light"/>
                </a:defRPr>
              </a:lvl1pPr>
            </a:lstStyle>
            <a:p>
              <a:r>
                <a:rPr sz="1687"/>
                <a:t>40% of the population</a:t>
              </a:r>
            </a:p>
          </p:txBody>
        </p:sp>
        <p:sp>
          <p:nvSpPr>
            <p:cNvPr id="505" name="Shape 505"/>
            <p:cNvSpPr/>
            <p:nvPr/>
          </p:nvSpPr>
          <p:spPr>
            <a:xfrm>
              <a:off x="0" y="-4989"/>
              <a:ext cx="4367544" cy="51797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spAutoFit/>
            </a:bodyPr>
            <a:lstStyle>
              <a:lvl1pPr>
                <a:defRPr sz="2700" b="1"/>
              </a:lvl1pPr>
            </a:lstStyle>
            <a:p>
              <a:r>
                <a:rPr sz="1898"/>
                <a:t>positive outcomes</a:t>
              </a:r>
            </a:p>
          </p:txBody>
        </p:sp>
      </p:grpSp>
      <p:sp>
        <p:nvSpPr>
          <p:cNvPr id="51" name="TextBox 50"/>
          <p:cNvSpPr txBox="1"/>
          <p:nvPr/>
        </p:nvSpPr>
        <p:spPr>
          <a:xfrm>
            <a:off x="12700" y="6562923"/>
            <a:ext cx="5105400" cy="307777"/>
          </a:xfrm>
          <a:prstGeom prst="rect">
            <a:avLst/>
          </a:prstGeom>
          <a:noFill/>
        </p:spPr>
        <p:txBody>
          <a:bodyPr wrap="square" rtlCol="0">
            <a:spAutoFit/>
          </a:bodyPr>
          <a:lstStyle/>
          <a:p>
            <a:r>
              <a:rPr lang="en-US" sz="1400" dirty="0"/>
              <a:t>slide </a:t>
            </a:r>
            <a:r>
              <a:rPr lang="en-US" sz="1400" dirty="0" err="1"/>
              <a:t>src</a:t>
            </a:r>
            <a:r>
              <a:rPr lang="en-US" sz="1400" dirty="0"/>
              <a:t>: Julia </a:t>
            </a:r>
            <a:r>
              <a:rPr lang="en-US" sz="1400" dirty="0" err="1"/>
              <a:t>Stoyanovich</a:t>
            </a:r>
            <a:r>
              <a:rPr lang="en-US" sz="1400" dirty="0"/>
              <a:t>, Serge </a:t>
            </a:r>
            <a:r>
              <a:rPr lang="en-US" sz="1400" dirty="0" err="1"/>
              <a:t>Abiteboul</a:t>
            </a:r>
            <a:r>
              <a:rPr lang="en-US" sz="1400" dirty="0"/>
              <a:t>, Gerome </a:t>
            </a:r>
            <a:r>
              <a:rPr lang="en-US" sz="1400" dirty="0" err="1"/>
              <a:t>Miklau</a:t>
            </a:r>
            <a:endParaRPr lang="en-US" sz="1400" dirty="0"/>
          </a:p>
        </p:txBody>
      </p:sp>
    </p:spTree>
    <p:extLst>
      <p:ext uri="{BB962C8B-B14F-4D97-AF65-F5344CB8AC3E}">
        <p14:creationId xmlns:p14="http://schemas.microsoft.com/office/powerpoint/2010/main" val="429094119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advAuto="0"/>
      <p:bldP spid="503" grpId="0" animBg="1" advAuto="0"/>
      <p:bldP spid="50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A4AA7-DD3A-1049-9C93-BD5276D1F526}"/>
              </a:ext>
            </a:extLst>
          </p:cNvPr>
          <p:cNvSpPr>
            <a:spLocks noGrp="1"/>
          </p:cNvSpPr>
          <p:nvPr>
            <p:ph type="title"/>
          </p:nvPr>
        </p:nvSpPr>
        <p:spPr>
          <a:xfrm>
            <a:off x="342900" y="832946"/>
            <a:ext cx="8409215" cy="994172"/>
          </a:xfrm>
        </p:spPr>
        <p:txBody>
          <a:bodyPr/>
          <a:lstStyle/>
          <a:p>
            <a:r>
              <a:rPr lang="en-US" dirty="0"/>
              <a:t>Some notation for reasoning about fairness</a:t>
            </a:r>
          </a:p>
        </p:txBody>
      </p:sp>
      <p:sp>
        <p:nvSpPr>
          <p:cNvPr id="3" name="Content Placeholder 2">
            <a:extLst>
              <a:ext uri="{FF2B5EF4-FFF2-40B4-BE49-F238E27FC236}">
                <a16:creationId xmlns:a16="http://schemas.microsoft.com/office/drawing/2014/main" id="{8E6D17AC-5C76-2E4F-8FBA-167D06E524A9}"/>
              </a:ext>
            </a:extLst>
          </p:cNvPr>
          <p:cNvSpPr>
            <a:spLocks noGrp="1"/>
          </p:cNvSpPr>
          <p:nvPr>
            <p:ph idx="1"/>
          </p:nvPr>
        </p:nvSpPr>
        <p:spPr>
          <a:xfrm>
            <a:off x="361293" y="1981200"/>
            <a:ext cx="8115300" cy="3793331"/>
          </a:xfrm>
        </p:spPr>
        <p:txBody>
          <a:bodyPr/>
          <a:lstStyle/>
          <a:p>
            <a:pPr marL="0" indent="0">
              <a:buNone/>
            </a:pPr>
            <a:r>
              <a:rPr lang="en-US" dirty="0"/>
              <a:t>O is </a:t>
            </a:r>
            <a:r>
              <a:rPr lang="en-US" dirty="0">
                <a:solidFill>
                  <a:srgbClr val="0010FF"/>
                </a:solidFill>
              </a:rPr>
              <a:t>predicted outcome</a:t>
            </a:r>
            <a:r>
              <a:rPr lang="en-US" dirty="0"/>
              <a:t>, domain of {-, +}  </a:t>
            </a:r>
          </a:p>
          <a:p>
            <a:pPr marL="0" indent="0">
              <a:buNone/>
            </a:pPr>
            <a:r>
              <a:rPr lang="en-US" dirty="0"/>
              <a:t>	</a:t>
            </a:r>
            <a:r>
              <a:rPr lang="en-US" sz="2400" dirty="0"/>
              <a:t>e.g., loan application approved</a:t>
            </a:r>
          </a:p>
          <a:p>
            <a:pPr marL="0" indent="0">
              <a:buNone/>
            </a:pPr>
            <a:r>
              <a:rPr lang="en-US" dirty="0"/>
              <a:t>Y is </a:t>
            </a:r>
            <a:r>
              <a:rPr lang="en-US" dirty="0">
                <a:solidFill>
                  <a:srgbClr val="0010FF"/>
                </a:solidFill>
              </a:rPr>
              <a:t>actual outcome</a:t>
            </a:r>
            <a:r>
              <a:rPr lang="en-US" dirty="0"/>
              <a:t>, domain of {-, +}</a:t>
            </a:r>
          </a:p>
          <a:p>
            <a:pPr marL="0" indent="0">
              <a:buNone/>
            </a:pPr>
            <a:r>
              <a:rPr lang="en-US" dirty="0"/>
              <a:t>S is a </a:t>
            </a:r>
            <a:r>
              <a:rPr lang="en-US" dirty="0">
                <a:solidFill>
                  <a:srgbClr val="0010FF"/>
                </a:solidFill>
              </a:rPr>
              <a:t>sensitive attribute</a:t>
            </a:r>
            <a:r>
              <a:rPr lang="en-US" dirty="0"/>
              <a:t>, {</a:t>
            </a:r>
            <a:r>
              <a:rPr lang="en-US" dirty="0" err="1"/>
              <a:t>m,M</a:t>
            </a:r>
            <a:r>
              <a:rPr lang="en-US" dirty="0"/>
              <a:t>}</a:t>
            </a:r>
          </a:p>
          <a:p>
            <a:pPr marL="0" indent="0">
              <a:buNone/>
            </a:pPr>
            <a:r>
              <a:rPr lang="en-US" dirty="0"/>
              <a:t>	</a:t>
            </a:r>
            <a:r>
              <a:rPr lang="en-US" sz="2400" dirty="0"/>
              <a:t>m=minority, M=majority</a:t>
            </a:r>
          </a:p>
          <a:p>
            <a:pPr marL="0" indent="0">
              <a:buNone/>
            </a:pPr>
            <a:r>
              <a:rPr lang="en-US" dirty="0"/>
              <a:t>A is some other </a:t>
            </a:r>
            <a:r>
              <a:rPr lang="en-US" dirty="0">
                <a:solidFill>
                  <a:srgbClr val="0010FF"/>
                </a:solidFill>
              </a:rPr>
              <a:t>attribute</a:t>
            </a:r>
          </a:p>
          <a:p>
            <a:pPr marL="0" indent="0">
              <a:buNone/>
            </a:pPr>
            <a:endParaRPr lang="en-US" dirty="0"/>
          </a:p>
        </p:txBody>
      </p:sp>
    </p:spTree>
    <p:extLst>
      <p:ext uri="{BB962C8B-B14F-4D97-AF65-F5344CB8AC3E}">
        <p14:creationId xmlns:p14="http://schemas.microsoft.com/office/powerpoint/2010/main" val="4103780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p:txBody>
          <a:bodyPr>
            <a:normAutofit fontScale="90000"/>
          </a:bodyPr>
          <a:lstStyle/>
          <a:p>
            <a:r>
              <a:rPr lang="en-US" dirty="0"/>
              <a:t>Demographic Parity (DP) </a:t>
            </a:r>
            <a:br>
              <a:rPr lang="en-US" dirty="0"/>
            </a:br>
            <a:r>
              <a:rPr lang="en-US" dirty="0"/>
              <a:t>a.k.a. Statistical Parity or Benchmarking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894868-2A5D-F645-91C9-92EB1E15625A}"/>
                  </a:ext>
                </a:extLst>
              </p:cNvPr>
              <p:cNvSpPr/>
              <p:nvPr/>
            </p:nvSpPr>
            <p:spPr>
              <a:xfrm>
                <a:off x="914400" y="2342733"/>
                <a:ext cx="6056466" cy="60016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m:t>ℙ</m:t>
                      </m:r>
                      <m:r>
                        <m:rPr>
                          <m:nor/>
                        </m:rPr>
                        <a:rPr lang="en-US" sz="3300" b="0" i="0" smtClean="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b="0" i="0" smtClean="0"/>
                        <m:t>)</m:t>
                      </m:r>
                      <m:r>
                        <m:rPr>
                          <m:nor/>
                        </m:rPr>
                        <a:rPr lang="en-US" sz="3300"/>
                        <m:t> = </m:t>
                      </m:r>
                      <m:r>
                        <m:rPr>
                          <m:nor/>
                        </m:rPr>
                        <a:rPr lang="en-US" sz="3300"/>
                        <m:t>ℙ</m:t>
                      </m:r>
                      <m:r>
                        <m:rPr>
                          <m:nor/>
                        </m:rPr>
                        <a:rPr lang="en-US" sz="3300" b="0" i="0" smtClean="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b="0" i="0" smtClean="0"/>
                        <m:t>)</m:t>
                      </m:r>
                    </m:oMath>
                  </m:oMathPara>
                </a14:m>
                <a:endParaRPr lang="en-US" sz="3000" dirty="0"/>
              </a:p>
            </p:txBody>
          </p:sp>
        </mc:Choice>
        <mc:Fallback xmlns="">
          <p:sp>
            <p:nvSpPr>
              <p:cNvPr id="4" name="Rectangle 3">
                <a:extLst>
                  <a:ext uri="{FF2B5EF4-FFF2-40B4-BE49-F238E27FC236}">
                    <a16:creationId xmlns:a16="http://schemas.microsoft.com/office/drawing/2014/main" id="{9A894868-2A5D-F645-91C9-92EB1E15625A}"/>
                  </a:ext>
                </a:extLst>
              </p:cNvPr>
              <p:cNvSpPr>
                <a:spLocks noRot="1" noChangeAspect="1" noMove="1" noResize="1" noEditPoints="1" noAdjustHandles="1" noChangeArrowheads="1" noChangeShapeType="1" noTextEdit="1"/>
              </p:cNvSpPr>
              <p:nvPr/>
            </p:nvSpPr>
            <p:spPr>
              <a:xfrm>
                <a:off x="914400" y="2342733"/>
                <a:ext cx="6056466" cy="600164"/>
              </a:xfrm>
              <a:prstGeom prst="rect">
                <a:avLst/>
              </a:prstGeom>
              <a:blipFill>
                <a:blip r:embed="rId2"/>
                <a:stretch>
                  <a:fillRect l="-418" t="-6250" b="-25000"/>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098620F9-2450-BF48-B0D6-653BEEEAC3B9}"/>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67782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p:txBody>
          <a:bodyPr>
            <a:normAutofit fontScale="90000"/>
          </a:bodyPr>
          <a:lstStyle/>
          <a:p>
            <a:r>
              <a:rPr lang="en-US" dirty="0"/>
              <a:t>Demographic Parity (DP) </a:t>
            </a:r>
            <a:br>
              <a:rPr lang="en-US" dirty="0"/>
            </a:br>
            <a:r>
              <a:rPr lang="en-US" dirty="0"/>
              <a:t>a.k.a. Statistical Parity or Benchmarking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894868-2A5D-F645-91C9-92EB1E15625A}"/>
                  </a:ext>
                </a:extLst>
              </p:cNvPr>
              <p:cNvSpPr/>
              <p:nvPr/>
            </p:nvSpPr>
            <p:spPr>
              <a:xfrm>
                <a:off x="914400" y="2342733"/>
                <a:ext cx="6056466" cy="60016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smtClean="0">
                          <a:solidFill>
                            <a:schemeClr val="tx2"/>
                          </a:solidFill>
                        </a:rPr>
                        <m:t>ℙ</m:t>
                      </m:r>
                      <m:r>
                        <m:rPr>
                          <m:nor/>
                        </m:rPr>
                        <a:rPr lang="en-US" sz="3300" b="0" i="0" smtClean="0">
                          <a:solidFill>
                            <a:schemeClr val="tx2"/>
                          </a:solidFill>
                        </a:rPr>
                        <m:t>(</m:t>
                      </m:r>
                      <m:r>
                        <m:rPr>
                          <m:nor/>
                        </m:rPr>
                        <a:rPr lang="en-US" sz="3300" smtClean="0">
                          <a:solidFill>
                            <a:schemeClr val="tx2"/>
                          </a:solidFill>
                        </a:rPr>
                        <m:t>O</m:t>
                      </m:r>
                      <m:r>
                        <m:rPr>
                          <m:nor/>
                        </m:rPr>
                        <a:rPr lang="en-US" sz="3300" smtClean="0">
                          <a:solidFill>
                            <a:schemeClr val="tx2"/>
                          </a:solidFill>
                        </a:rPr>
                        <m:t>=+ ∣ </m:t>
                      </m:r>
                      <m:r>
                        <m:rPr>
                          <m:nor/>
                        </m:rPr>
                        <a:rPr lang="en-US" sz="3300" smtClean="0">
                          <a:solidFill>
                            <a:schemeClr val="tx2"/>
                          </a:solidFill>
                        </a:rPr>
                        <m:t>S</m:t>
                      </m:r>
                      <m:r>
                        <m:rPr>
                          <m:nor/>
                        </m:rPr>
                        <a:rPr lang="en-US" sz="3300" smtClean="0">
                          <a:solidFill>
                            <a:schemeClr val="tx2"/>
                          </a:solidFill>
                        </a:rPr>
                        <m:t>=</m:t>
                      </m:r>
                      <m:r>
                        <m:rPr>
                          <m:nor/>
                        </m:rPr>
                        <a:rPr lang="en-US" sz="3300" smtClean="0">
                          <a:solidFill>
                            <a:schemeClr val="tx2"/>
                          </a:solidFill>
                        </a:rPr>
                        <m:t>M</m:t>
                      </m:r>
                      <m:r>
                        <m:rPr>
                          <m:nor/>
                        </m:rPr>
                        <a:rPr lang="en-US" sz="3300" b="0" i="0" smtClean="0">
                          <a:solidFill>
                            <a:schemeClr val="tx2"/>
                          </a:solidFill>
                        </a:rPr>
                        <m:t>)</m:t>
                      </m:r>
                      <m:r>
                        <m:rPr>
                          <m:nor/>
                        </m:rPr>
                        <a:rPr lang="en-US" sz="3300" smtClean="0">
                          <a:solidFill>
                            <a:schemeClr val="tx2"/>
                          </a:solidFill>
                        </a:rPr>
                        <m:t> </m:t>
                      </m:r>
                      <m:r>
                        <m:rPr>
                          <m:nor/>
                        </m:rPr>
                        <a:rPr lang="en-US" sz="3300"/>
                        <m:t>= </m:t>
                      </m:r>
                      <m:r>
                        <m:rPr>
                          <m:nor/>
                        </m:rPr>
                        <a:rPr lang="en-US" sz="3300" smtClean="0">
                          <a:solidFill>
                            <a:schemeClr val="accent6">
                              <a:lumMod val="50000"/>
                            </a:schemeClr>
                          </a:solidFill>
                        </a:rPr>
                        <m:t>ℙ</m:t>
                      </m:r>
                      <m:r>
                        <m:rPr>
                          <m:nor/>
                        </m:rPr>
                        <a:rPr lang="en-US" sz="3300" b="0" i="0" smtClean="0">
                          <a:solidFill>
                            <a:schemeClr val="accent6">
                              <a:lumMod val="50000"/>
                            </a:schemeClr>
                          </a:solidFill>
                        </a:rPr>
                        <m:t>(</m:t>
                      </m:r>
                      <m:r>
                        <m:rPr>
                          <m:nor/>
                        </m:rPr>
                        <a:rPr lang="en-US" sz="3300" smtClean="0">
                          <a:solidFill>
                            <a:schemeClr val="accent6">
                              <a:lumMod val="50000"/>
                            </a:schemeClr>
                          </a:solidFill>
                        </a:rPr>
                        <m:t>O</m:t>
                      </m:r>
                      <m:r>
                        <m:rPr>
                          <m:nor/>
                        </m:rPr>
                        <a:rPr lang="en-US" sz="3300" smtClean="0">
                          <a:solidFill>
                            <a:schemeClr val="accent6">
                              <a:lumMod val="50000"/>
                            </a:schemeClr>
                          </a:solidFill>
                        </a:rPr>
                        <m:t>=+ ∣ </m:t>
                      </m:r>
                      <m:r>
                        <m:rPr>
                          <m:nor/>
                        </m:rPr>
                        <a:rPr lang="en-US" sz="3300" smtClean="0">
                          <a:solidFill>
                            <a:schemeClr val="accent6">
                              <a:lumMod val="50000"/>
                            </a:schemeClr>
                          </a:solidFill>
                        </a:rPr>
                        <m:t>S</m:t>
                      </m:r>
                      <m:r>
                        <m:rPr>
                          <m:nor/>
                        </m:rPr>
                        <a:rPr lang="en-US" sz="3300" smtClean="0">
                          <a:solidFill>
                            <a:schemeClr val="accent6">
                              <a:lumMod val="50000"/>
                            </a:schemeClr>
                          </a:solidFill>
                        </a:rPr>
                        <m:t>=</m:t>
                      </m:r>
                      <m:r>
                        <m:rPr>
                          <m:nor/>
                        </m:rPr>
                        <a:rPr lang="en-US" sz="3300" smtClean="0">
                          <a:solidFill>
                            <a:schemeClr val="accent6">
                              <a:lumMod val="50000"/>
                            </a:schemeClr>
                          </a:solidFill>
                        </a:rPr>
                        <m:t>m</m:t>
                      </m:r>
                      <m:r>
                        <m:rPr>
                          <m:nor/>
                        </m:rPr>
                        <a:rPr lang="en-US" sz="3300" b="0" i="0" smtClean="0">
                          <a:solidFill>
                            <a:schemeClr val="accent6">
                              <a:lumMod val="50000"/>
                            </a:schemeClr>
                          </a:solidFill>
                        </a:rPr>
                        <m:t>)</m:t>
                      </m:r>
                    </m:oMath>
                  </m:oMathPara>
                </a14:m>
                <a:endParaRPr lang="en-US" sz="3000" dirty="0"/>
              </a:p>
            </p:txBody>
          </p:sp>
        </mc:Choice>
        <mc:Fallback xmlns="">
          <p:sp>
            <p:nvSpPr>
              <p:cNvPr id="4" name="Rectangle 3">
                <a:extLst>
                  <a:ext uri="{FF2B5EF4-FFF2-40B4-BE49-F238E27FC236}">
                    <a16:creationId xmlns:a16="http://schemas.microsoft.com/office/drawing/2014/main" id="{9A894868-2A5D-F645-91C9-92EB1E15625A}"/>
                  </a:ext>
                </a:extLst>
              </p:cNvPr>
              <p:cNvSpPr>
                <a:spLocks noRot="1" noChangeAspect="1" noMove="1" noResize="1" noEditPoints="1" noAdjustHandles="1" noChangeArrowheads="1" noChangeShapeType="1" noTextEdit="1"/>
              </p:cNvSpPr>
              <p:nvPr/>
            </p:nvSpPr>
            <p:spPr>
              <a:xfrm>
                <a:off x="914400" y="2342733"/>
                <a:ext cx="6056466" cy="600164"/>
              </a:xfrm>
              <a:prstGeom prst="rect">
                <a:avLst/>
              </a:prstGeom>
              <a:blipFill>
                <a:blip r:embed="rId2"/>
                <a:stretch>
                  <a:fillRect l="-418" t="-6250" b="-25000"/>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098620F9-2450-BF48-B0D6-653BEEEAC3B9}"/>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2A20A5BE-D8D2-9347-9AB3-4EECABD58FB5}"/>
              </a:ext>
            </a:extLst>
          </p:cNvPr>
          <p:cNvSpPr txBox="1"/>
          <p:nvPr/>
        </p:nvSpPr>
        <p:spPr>
          <a:xfrm>
            <a:off x="685800" y="3184102"/>
            <a:ext cx="7751380" cy="1015663"/>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individual is majority</a:t>
            </a:r>
            <a:r>
              <a:rPr lang="en-US" sz="2000" i="1" dirty="0"/>
              <a:t> is equal to the </a:t>
            </a:r>
            <a:r>
              <a:rPr lang="en-US" sz="2000" i="1" dirty="0">
                <a:solidFill>
                  <a:schemeClr val="accent6">
                    <a:lumMod val="50000"/>
                  </a:schemeClr>
                </a:solidFill>
              </a:rPr>
              <a:t>probability that the prediction is positive given that the individual is minority</a:t>
            </a:r>
            <a:r>
              <a:rPr lang="en-US" sz="2000" i="1" dirty="0"/>
              <a:t>.”</a:t>
            </a:r>
          </a:p>
        </p:txBody>
      </p:sp>
    </p:spTree>
    <p:extLst>
      <p:ext uri="{BB962C8B-B14F-4D97-AF65-F5344CB8AC3E}">
        <p14:creationId xmlns:p14="http://schemas.microsoft.com/office/powerpoint/2010/main" val="316168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p:txBody>
          <a:bodyPr>
            <a:normAutofit fontScale="90000"/>
          </a:bodyPr>
          <a:lstStyle/>
          <a:p>
            <a:r>
              <a:rPr lang="en-US" dirty="0"/>
              <a:t>Demographic Parity (DP) </a:t>
            </a:r>
            <a:br>
              <a:rPr lang="en-US" dirty="0"/>
            </a:br>
            <a:r>
              <a:rPr lang="en-US" dirty="0"/>
              <a:t>a.k.a. Statistical Parity or Benchmarking</a:t>
            </a:r>
          </a:p>
        </p:txBody>
      </p:sp>
      <p:sp>
        <p:nvSpPr>
          <p:cNvPr id="5" name="Content Placeholder 2">
            <a:extLst>
              <a:ext uri="{FF2B5EF4-FFF2-40B4-BE49-F238E27FC236}">
                <a16:creationId xmlns:a16="http://schemas.microsoft.com/office/drawing/2014/main" id="{098620F9-2450-BF48-B0D6-653BEEEAC3B9}"/>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p:grpSp>
        <p:nvGrpSpPr>
          <p:cNvPr id="8" name="Group 7">
            <a:extLst>
              <a:ext uri="{FF2B5EF4-FFF2-40B4-BE49-F238E27FC236}">
                <a16:creationId xmlns:a16="http://schemas.microsoft.com/office/drawing/2014/main" id="{14587DB6-960E-DA40-B9D2-BB9C395A63FA}"/>
              </a:ext>
            </a:extLst>
          </p:cNvPr>
          <p:cNvGrpSpPr/>
          <p:nvPr/>
        </p:nvGrpSpPr>
        <p:grpSpPr>
          <a:xfrm>
            <a:off x="914400" y="4268432"/>
            <a:ext cx="7391400" cy="981036"/>
            <a:chOff x="914400" y="4268432"/>
            <a:chExt cx="7391400" cy="981036"/>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AFF90C6-9B71-904A-B9AE-BD37BFE27CE5}"/>
                    </a:ext>
                  </a:extLst>
                </p:cNvPr>
                <p:cNvSpPr/>
                <p:nvPr/>
              </p:nvSpPr>
              <p:spPr>
                <a:xfrm>
                  <a:off x="3581400" y="4268432"/>
                  <a:ext cx="1202573"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2700">
                            <a:solidFill>
                              <a:srgbClr val="0F20F9"/>
                            </a:solidFill>
                          </a:rPr>
                          <m:t>S</m:t>
                        </m:r>
                        <m:r>
                          <m:rPr>
                            <m:nor/>
                          </m:rPr>
                          <a:rPr lang="en-US" sz="2700">
                            <a:solidFill>
                              <a:srgbClr val="0F20F9"/>
                            </a:solidFill>
                          </a:rPr>
                          <m:t> ⊥ </m:t>
                        </m:r>
                        <m:r>
                          <m:rPr>
                            <m:nor/>
                          </m:rPr>
                          <a:rPr lang="en-US" sz="2700">
                            <a:solidFill>
                              <a:srgbClr val="0F20F9"/>
                            </a:solidFill>
                          </a:rPr>
                          <m:t>O</m:t>
                        </m:r>
                      </m:oMath>
                    </m:oMathPara>
                  </a14:m>
                  <a:endParaRPr lang="en-US" sz="2700" dirty="0">
                    <a:solidFill>
                      <a:srgbClr val="0F20F9"/>
                    </a:solidFill>
                  </a:endParaRPr>
                </a:p>
              </p:txBody>
            </p:sp>
          </mc:Choice>
          <mc:Fallback xmlns="">
            <p:sp>
              <p:nvSpPr>
                <p:cNvPr id="6" name="Rectangle 5">
                  <a:extLst>
                    <a:ext uri="{FF2B5EF4-FFF2-40B4-BE49-F238E27FC236}">
                      <a16:creationId xmlns:a16="http://schemas.microsoft.com/office/drawing/2014/main" id="{BAFF90C6-9B71-904A-B9AE-BD37BFE27CE5}"/>
                    </a:ext>
                  </a:extLst>
                </p:cNvPr>
                <p:cNvSpPr>
                  <a:spLocks noRot="1" noChangeAspect="1" noMove="1" noResize="1" noEditPoints="1" noAdjustHandles="1" noChangeArrowheads="1" noChangeShapeType="1" noTextEdit="1"/>
                </p:cNvSpPr>
                <p:nvPr/>
              </p:nvSpPr>
              <p:spPr>
                <a:xfrm>
                  <a:off x="3581400" y="4268432"/>
                  <a:ext cx="1202573" cy="507831"/>
                </a:xfrm>
                <a:prstGeom prst="rect">
                  <a:avLst/>
                </a:prstGeom>
                <a:blipFill>
                  <a:blip r:embed="rId2"/>
                  <a:stretch>
                    <a:fillRect t="-4878" b="-195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C7B09E5-7BDD-BA4B-9542-C91C887878B7}"/>
                </a:ext>
              </a:extLst>
            </p:cNvPr>
            <p:cNvSpPr txBox="1"/>
            <p:nvPr/>
          </p:nvSpPr>
          <p:spPr>
            <a:xfrm>
              <a:off x="914400" y="4880136"/>
              <a:ext cx="7391400" cy="369332"/>
            </a:xfrm>
            <a:prstGeom prst="rect">
              <a:avLst/>
            </a:prstGeom>
            <a:noFill/>
          </p:spPr>
          <p:txBody>
            <a:bodyPr wrap="square" rtlCol="0">
              <a:spAutoFit/>
            </a:bodyPr>
            <a:lstStyle/>
            <a:p>
              <a:r>
                <a:rPr lang="en-US" dirty="0">
                  <a:solidFill>
                    <a:srgbClr val="0010FF"/>
                  </a:solidFill>
                </a:rPr>
                <a:t>“The sensitive attribute is statistically independent of the predictions”</a:t>
              </a:r>
            </a:p>
          </p:txBody>
        </p:sp>
      </p:gr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0852084-80EB-5543-8718-AD13CFD6AEBE}"/>
                  </a:ext>
                </a:extLst>
              </p:cNvPr>
              <p:cNvSpPr/>
              <p:nvPr/>
            </p:nvSpPr>
            <p:spPr>
              <a:xfrm>
                <a:off x="914400" y="2342733"/>
                <a:ext cx="6056466" cy="60016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smtClean="0">
                          <a:solidFill>
                            <a:schemeClr val="tx2"/>
                          </a:solidFill>
                        </a:rPr>
                        <m:t>ℙ</m:t>
                      </m:r>
                      <m:r>
                        <m:rPr>
                          <m:nor/>
                        </m:rPr>
                        <a:rPr lang="en-US" sz="3300" b="0" i="0" smtClean="0">
                          <a:solidFill>
                            <a:schemeClr val="tx2"/>
                          </a:solidFill>
                        </a:rPr>
                        <m:t>(</m:t>
                      </m:r>
                      <m:r>
                        <m:rPr>
                          <m:nor/>
                        </m:rPr>
                        <a:rPr lang="en-US" sz="3300" smtClean="0">
                          <a:solidFill>
                            <a:schemeClr val="tx2"/>
                          </a:solidFill>
                        </a:rPr>
                        <m:t>O</m:t>
                      </m:r>
                      <m:r>
                        <m:rPr>
                          <m:nor/>
                        </m:rPr>
                        <a:rPr lang="en-US" sz="3300" smtClean="0">
                          <a:solidFill>
                            <a:schemeClr val="tx2"/>
                          </a:solidFill>
                        </a:rPr>
                        <m:t>=+ ∣ </m:t>
                      </m:r>
                      <m:r>
                        <m:rPr>
                          <m:nor/>
                        </m:rPr>
                        <a:rPr lang="en-US" sz="3300" smtClean="0">
                          <a:solidFill>
                            <a:schemeClr val="tx2"/>
                          </a:solidFill>
                        </a:rPr>
                        <m:t>S</m:t>
                      </m:r>
                      <m:r>
                        <m:rPr>
                          <m:nor/>
                        </m:rPr>
                        <a:rPr lang="en-US" sz="3300" smtClean="0">
                          <a:solidFill>
                            <a:schemeClr val="tx2"/>
                          </a:solidFill>
                        </a:rPr>
                        <m:t>=</m:t>
                      </m:r>
                      <m:r>
                        <m:rPr>
                          <m:nor/>
                        </m:rPr>
                        <a:rPr lang="en-US" sz="3300" smtClean="0">
                          <a:solidFill>
                            <a:schemeClr val="tx2"/>
                          </a:solidFill>
                        </a:rPr>
                        <m:t>M</m:t>
                      </m:r>
                      <m:r>
                        <m:rPr>
                          <m:nor/>
                        </m:rPr>
                        <a:rPr lang="en-US" sz="3300" b="0" i="0" smtClean="0">
                          <a:solidFill>
                            <a:schemeClr val="tx2"/>
                          </a:solidFill>
                        </a:rPr>
                        <m:t>)</m:t>
                      </m:r>
                      <m:r>
                        <m:rPr>
                          <m:nor/>
                        </m:rPr>
                        <a:rPr lang="en-US" sz="3300" smtClean="0">
                          <a:solidFill>
                            <a:schemeClr val="tx2"/>
                          </a:solidFill>
                        </a:rPr>
                        <m:t> </m:t>
                      </m:r>
                      <m:r>
                        <m:rPr>
                          <m:nor/>
                        </m:rPr>
                        <a:rPr lang="en-US" sz="3300"/>
                        <m:t>= </m:t>
                      </m:r>
                      <m:r>
                        <m:rPr>
                          <m:nor/>
                        </m:rPr>
                        <a:rPr lang="en-US" sz="3300" smtClean="0">
                          <a:solidFill>
                            <a:schemeClr val="accent6">
                              <a:lumMod val="50000"/>
                            </a:schemeClr>
                          </a:solidFill>
                        </a:rPr>
                        <m:t>ℙ</m:t>
                      </m:r>
                      <m:r>
                        <m:rPr>
                          <m:nor/>
                        </m:rPr>
                        <a:rPr lang="en-US" sz="3300" b="0" i="0" smtClean="0">
                          <a:solidFill>
                            <a:schemeClr val="accent6">
                              <a:lumMod val="50000"/>
                            </a:schemeClr>
                          </a:solidFill>
                        </a:rPr>
                        <m:t>(</m:t>
                      </m:r>
                      <m:r>
                        <m:rPr>
                          <m:nor/>
                        </m:rPr>
                        <a:rPr lang="en-US" sz="3300" smtClean="0">
                          <a:solidFill>
                            <a:schemeClr val="accent6">
                              <a:lumMod val="50000"/>
                            </a:schemeClr>
                          </a:solidFill>
                        </a:rPr>
                        <m:t>O</m:t>
                      </m:r>
                      <m:r>
                        <m:rPr>
                          <m:nor/>
                        </m:rPr>
                        <a:rPr lang="en-US" sz="3300" smtClean="0">
                          <a:solidFill>
                            <a:schemeClr val="accent6">
                              <a:lumMod val="50000"/>
                            </a:schemeClr>
                          </a:solidFill>
                        </a:rPr>
                        <m:t>=+ ∣ </m:t>
                      </m:r>
                      <m:r>
                        <m:rPr>
                          <m:nor/>
                        </m:rPr>
                        <a:rPr lang="en-US" sz="3300" smtClean="0">
                          <a:solidFill>
                            <a:schemeClr val="accent6">
                              <a:lumMod val="50000"/>
                            </a:schemeClr>
                          </a:solidFill>
                        </a:rPr>
                        <m:t>S</m:t>
                      </m:r>
                      <m:r>
                        <m:rPr>
                          <m:nor/>
                        </m:rPr>
                        <a:rPr lang="en-US" sz="3300" smtClean="0">
                          <a:solidFill>
                            <a:schemeClr val="accent6">
                              <a:lumMod val="50000"/>
                            </a:schemeClr>
                          </a:solidFill>
                        </a:rPr>
                        <m:t>=</m:t>
                      </m:r>
                      <m:r>
                        <m:rPr>
                          <m:nor/>
                        </m:rPr>
                        <a:rPr lang="en-US" sz="3300" smtClean="0">
                          <a:solidFill>
                            <a:schemeClr val="accent6">
                              <a:lumMod val="50000"/>
                            </a:schemeClr>
                          </a:solidFill>
                        </a:rPr>
                        <m:t>m</m:t>
                      </m:r>
                      <m:r>
                        <m:rPr>
                          <m:nor/>
                        </m:rPr>
                        <a:rPr lang="en-US" sz="3300" b="0" i="0" smtClean="0">
                          <a:solidFill>
                            <a:schemeClr val="accent6">
                              <a:lumMod val="50000"/>
                            </a:schemeClr>
                          </a:solidFill>
                        </a:rPr>
                        <m:t>)</m:t>
                      </m:r>
                    </m:oMath>
                  </m:oMathPara>
                </a14:m>
                <a:endParaRPr lang="en-US" sz="3000" dirty="0"/>
              </a:p>
            </p:txBody>
          </p:sp>
        </mc:Choice>
        <mc:Fallback xmlns="">
          <p:sp>
            <p:nvSpPr>
              <p:cNvPr id="9" name="Rectangle 8">
                <a:extLst>
                  <a:ext uri="{FF2B5EF4-FFF2-40B4-BE49-F238E27FC236}">
                    <a16:creationId xmlns:a16="http://schemas.microsoft.com/office/drawing/2014/main" id="{F0852084-80EB-5543-8718-AD13CFD6AEBE}"/>
                  </a:ext>
                </a:extLst>
              </p:cNvPr>
              <p:cNvSpPr>
                <a:spLocks noRot="1" noChangeAspect="1" noMove="1" noResize="1" noEditPoints="1" noAdjustHandles="1" noChangeArrowheads="1" noChangeShapeType="1" noTextEdit="1"/>
              </p:cNvSpPr>
              <p:nvPr/>
            </p:nvSpPr>
            <p:spPr>
              <a:xfrm>
                <a:off x="914400" y="2342733"/>
                <a:ext cx="6056466" cy="600164"/>
              </a:xfrm>
              <a:prstGeom prst="rect">
                <a:avLst/>
              </a:prstGeom>
              <a:blipFill>
                <a:blip r:embed="rId3"/>
                <a:stretch>
                  <a:fillRect l="-418" t="-6250" b="-25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76FAD47-99B7-DE46-A189-2F67B38694CB}"/>
              </a:ext>
            </a:extLst>
          </p:cNvPr>
          <p:cNvSpPr txBox="1"/>
          <p:nvPr/>
        </p:nvSpPr>
        <p:spPr>
          <a:xfrm>
            <a:off x="685800" y="3184102"/>
            <a:ext cx="7751380" cy="1015663"/>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individual is majority</a:t>
            </a:r>
            <a:r>
              <a:rPr lang="en-US" sz="2000" i="1" dirty="0"/>
              <a:t> is equal to the </a:t>
            </a:r>
            <a:r>
              <a:rPr lang="en-US" sz="2000" i="1" dirty="0">
                <a:solidFill>
                  <a:schemeClr val="accent6">
                    <a:lumMod val="50000"/>
                  </a:schemeClr>
                </a:solidFill>
              </a:rPr>
              <a:t>probability that the prediction is positive given that the individual is minority</a:t>
            </a:r>
            <a:r>
              <a:rPr lang="en-US" sz="2000" i="1" dirty="0"/>
              <a:t>.”</a:t>
            </a:r>
          </a:p>
        </p:txBody>
      </p:sp>
    </p:spTree>
    <p:extLst>
      <p:ext uri="{BB962C8B-B14F-4D97-AF65-F5344CB8AC3E}">
        <p14:creationId xmlns:p14="http://schemas.microsoft.com/office/powerpoint/2010/main" val="175002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p:cNvSpPr>
          <p:nvPr>
            <p:ph type="title"/>
          </p:nvPr>
        </p:nvSpPr>
        <p:spPr>
          <a:prstGeom prst="rect">
            <a:avLst/>
          </a:prstGeom>
        </p:spPr>
        <p:txBody>
          <a:bodyPr/>
          <a:lstStyle/>
          <a:p>
            <a:r>
              <a:rPr lang="en-US" dirty="0"/>
              <a:t>Legal definitions of d</a:t>
            </a:r>
            <a:r>
              <a:rPr dirty="0"/>
              <a:t>iscrimination</a:t>
            </a:r>
            <a:r>
              <a:rPr lang="en-US" dirty="0"/>
              <a:t> (1/3)</a:t>
            </a:r>
            <a:endParaRPr dirty="0"/>
          </a:p>
        </p:txBody>
      </p:sp>
      <p:sp>
        <p:nvSpPr>
          <p:cNvPr id="422" name="Shape 422"/>
          <p:cNvSpPr>
            <a:spLocks noGrp="1"/>
          </p:cNvSpPr>
          <p:nvPr>
            <p:ph idx="1"/>
          </p:nvPr>
        </p:nvSpPr>
        <p:spPr>
          <a:xfrm>
            <a:off x="685800" y="2059055"/>
            <a:ext cx="7854696" cy="4297363"/>
          </a:xfrm>
          <a:prstGeom prst="rect">
            <a:avLst/>
          </a:prstGeom>
        </p:spPr>
        <p:txBody>
          <a:bodyPr/>
          <a:lstStyle/>
          <a:p>
            <a:pPr marL="0" indent="0">
              <a:buNone/>
              <a:defRPr sz="2800">
                <a:latin typeface="Helvetica Light"/>
                <a:ea typeface="Helvetica Light"/>
                <a:cs typeface="Helvetica Light"/>
                <a:sym typeface="Helvetica Light"/>
              </a:defRPr>
            </a:pPr>
            <a:r>
              <a:rPr lang="en-US" sz="2800" dirty="0">
                <a:solidFill>
                  <a:schemeClr val="accent1">
                    <a:hueOff val="47394"/>
                    <a:satOff val="-25753"/>
                    <a:lumOff val="-7544"/>
                  </a:schemeClr>
                </a:solidFill>
                <a:latin typeface="+mj-lt"/>
                <a:ea typeface="+mj-ea"/>
                <a:cs typeface="+mj-cs"/>
                <a:sym typeface="Helvetica"/>
              </a:rPr>
              <a:t>Title VII of Civil Rights Act 1964 </a:t>
            </a:r>
            <a:r>
              <a:rPr lang="en-US" sz="2800" dirty="0">
                <a:solidFill>
                  <a:schemeClr val="accent1">
                    <a:hueOff val="47394"/>
                    <a:satOff val="-25753"/>
                    <a:lumOff val="-7544"/>
                  </a:schemeClr>
                </a:solidFill>
                <a:latin typeface="+mj-lt"/>
                <a:ea typeface="+mj-ea"/>
                <a:cs typeface="+mj-cs"/>
                <a:sym typeface="Helvetica Light"/>
              </a:rPr>
              <a:t>prohibited intentional discrimination based on race, color, religion, sex (including sexual orientation and gender identity) or national origin.</a:t>
            </a:r>
          </a:p>
          <a:p>
            <a:pPr marL="0" indent="223234">
              <a:buNone/>
              <a:defRPr sz="2800">
                <a:latin typeface="Helvetica Light"/>
                <a:ea typeface="Helvetica Light"/>
                <a:cs typeface="Helvetica Light"/>
                <a:sym typeface="Helvetica Light"/>
              </a:defRPr>
            </a:pPr>
            <a:endParaRPr lang="en-US" sz="2800" dirty="0">
              <a:solidFill>
                <a:schemeClr val="accent1">
                  <a:hueOff val="47394"/>
                  <a:satOff val="-25753"/>
                  <a:lumOff val="-7544"/>
                </a:schemeClr>
              </a:solidFill>
              <a:latin typeface="+mj-lt"/>
              <a:ea typeface="+mj-ea"/>
              <a:cs typeface="+mj-cs"/>
              <a:sym typeface="Helvetica Light"/>
            </a:endParaRPr>
          </a:p>
          <a:p>
            <a:pPr marL="0" indent="223234">
              <a:buNone/>
              <a:defRPr sz="2800">
                <a:latin typeface="Helvetica Light"/>
                <a:ea typeface="Helvetica Light"/>
                <a:cs typeface="Helvetica Light"/>
                <a:sym typeface="Helvetica Light"/>
              </a:defRPr>
            </a:pPr>
            <a:endParaRPr lang="en-US" sz="2800" dirty="0">
              <a:solidFill>
                <a:schemeClr val="accent1">
                  <a:hueOff val="47394"/>
                  <a:satOff val="-25753"/>
                  <a:lumOff val="-7544"/>
                </a:schemeClr>
              </a:solidFill>
              <a:latin typeface="+mj-lt"/>
              <a:ea typeface="+mj-ea"/>
              <a:cs typeface="+mj-cs"/>
              <a:sym typeface="Helvetica Light"/>
            </a:endParaRPr>
          </a:p>
          <a:p>
            <a:pPr marL="0" indent="0">
              <a:buNone/>
              <a:defRPr sz="2800">
                <a:latin typeface="Helvetica Light"/>
                <a:ea typeface="Helvetica Light"/>
                <a:cs typeface="Helvetica Light"/>
                <a:sym typeface="Helvetica Light"/>
              </a:defRPr>
            </a:pPr>
            <a:r>
              <a:rPr lang="en-US" sz="2800" dirty="0">
                <a:solidFill>
                  <a:schemeClr val="accent1">
                    <a:hueOff val="47394"/>
                    <a:satOff val="-25753"/>
                    <a:lumOff val="-7544"/>
                  </a:schemeClr>
                </a:solidFill>
                <a:latin typeface="+mj-lt"/>
                <a:ea typeface="+mj-ea"/>
                <a:cs typeface="+mj-cs"/>
                <a:sym typeface="Helvetica Light"/>
              </a:rPr>
              <a:t>But what if a company uses some screening process that discriminates implicitly?</a:t>
            </a:r>
            <a:endParaRPr lang="en-US" sz="2800" dirty="0">
              <a:solidFill>
                <a:schemeClr val="accent1">
                  <a:hueOff val="47394"/>
                  <a:satOff val="-25753"/>
                  <a:lumOff val="-7544"/>
                </a:schemeClr>
              </a:solidFill>
              <a:latin typeface="+mj-lt"/>
              <a:ea typeface="+mj-ea"/>
              <a:cs typeface="+mj-cs"/>
            </a:endParaRPr>
          </a:p>
          <a:p>
            <a:pPr marL="0" indent="223234">
              <a:buNone/>
              <a:defRPr sz="2800">
                <a:latin typeface="Helvetica Light"/>
                <a:ea typeface="Helvetica Light"/>
                <a:cs typeface="Helvetica Light"/>
                <a:sym typeface="Helvetica Light"/>
              </a:defRPr>
            </a:pPr>
            <a:endParaRPr lang="en-US" sz="2800" dirty="0">
              <a:solidFill>
                <a:schemeClr val="accent1">
                  <a:hueOff val="47394"/>
                  <a:satOff val="-25753"/>
                  <a:lumOff val="-7544"/>
                </a:schemeClr>
              </a:solidFill>
              <a:latin typeface="Helvetica Light"/>
              <a:sym typeface="Helvetica Light"/>
            </a:endParaRPr>
          </a:p>
          <a:p>
            <a:pPr marL="0" indent="223234">
              <a:buNone/>
              <a:defRPr sz="2800">
                <a:latin typeface="Helvetica Light"/>
                <a:ea typeface="Helvetica Light"/>
                <a:cs typeface="Helvetica Light"/>
                <a:sym typeface="Helvetica Light"/>
              </a:defRPr>
            </a:pPr>
            <a:endParaRPr lang="en-US" sz="2800" dirty="0">
              <a:solidFill>
                <a:schemeClr val="accent1">
                  <a:hueOff val="47394"/>
                  <a:satOff val="-25753"/>
                  <a:lumOff val="-7544"/>
                </a:schemeClr>
              </a:solidFill>
              <a:latin typeface="Helvetica Light"/>
              <a:sym typeface="Helvetica Light"/>
            </a:endParaRPr>
          </a:p>
          <a:p>
            <a:pPr marL="0" indent="223234">
              <a:buNone/>
              <a:defRPr sz="2800">
                <a:latin typeface="Helvetica Light"/>
                <a:ea typeface="Helvetica Light"/>
                <a:cs typeface="Helvetica Light"/>
                <a:sym typeface="Helvetica Light"/>
              </a:defRPr>
            </a:pPr>
            <a:endParaRPr lang="en-US" sz="2800" dirty="0">
              <a:latin typeface="Helvetica Light"/>
              <a:sym typeface="Helvetica Light"/>
            </a:endParaRPr>
          </a:p>
        </p:txBody>
      </p:sp>
      <p:sp>
        <p:nvSpPr>
          <p:cNvPr id="423" name="Shape 423"/>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a:t>
            </a:fld>
            <a:endParaRPr dirty="0"/>
          </a:p>
        </p:txBody>
      </p:sp>
    </p:spTree>
    <p:extLst>
      <p:ext uri="{BB962C8B-B14F-4D97-AF65-F5344CB8AC3E}">
        <p14:creationId xmlns:p14="http://schemas.microsoft.com/office/powerpoint/2010/main" val="53555561"/>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p:txBody>
          <a:bodyPr>
            <a:normAutofit/>
          </a:bodyPr>
          <a:lstStyle/>
          <a:p>
            <a:r>
              <a:rPr lang="en-US" dirty="0"/>
              <a:t>80/20 rule (1978 Uniform Guidelines)</a:t>
            </a:r>
          </a:p>
        </p:txBody>
      </p:sp>
      <p:sp>
        <p:nvSpPr>
          <p:cNvPr id="5" name="Content Placeholder 2">
            <a:extLst>
              <a:ext uri="{FF2B5EF4-FFF2-40B4-BE49-F238E27FC236}">
                <a16:creationId xmlns:a16="http://schemas.microsoft.com/office/drawing/2014/main" id="{098620F9-2450-BF48-B0D6-653BEEEAC3B9}"/>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0852084-80EB-5543-8718-AD13CFD6AEBE}"/>
                  </a:ext>
                </a:extLst>
              </p:cNvPr>
              <p:cNvSpPr/>
              <p:nvPr/>
            </p:nvSpPr>
            <p:spPr>
              <a:xfrm>
                <a:off x="914400" y="1935116"/>
                <a:ext cx="3055645" cy="11079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smtClean="0">
                          <a:solidFill>
                            <a:schemeClr val="tx2"/>
                          </a:solidFill>
                        </a:rPr>
                        <m:t>ℙ</m:t>
                      </m:r>
                      <m:r>
                        <m:rPr>
                          <m:nor/>
                        </m:rPr>
                        <a:rPr lang="en-US" sz="3300" b="0" i="0" smtClean="0">
                          <a:solidFill>
                            <a:schemeClr val="tx2"/>
                          </a:solidFill>
                        </a:rPr>
                        <m:t>(</m:t>
                      </m:r>
                      <m:r>
                        <m:rPr>
                          <m:nor/>
                        </m:rPr>
                        <a:rPr lang="en-US" sz="3300" smtClean="0">
                          <a:solidFill>
                            <a:schemeClr val="tx2"/>
                          </a:solidFill>
                        </a:rPr>
                        <m:t>O</m:t>
                      </m:r>
                      <m:r>
                        <m:rPr>
                          <m:nor/>
                        </m:rPr>
                        <a:rPr lang="en-US" sz="3300" smtClean="0">
                          <a:solidFill>
                            <a:schemeClr val="tx2"/>
                          </a:solidFill>
                        </a:rPr>
                        <m:t>=+ ∣ </m:t>
                      </m:r>
                      <m:r>
                        <m:rPr>
                          <m:nor/>
                        </m:rPr>
                        <a:rPr lang="en-US" sz="3300" smtClean="0">
                          <a:solidFill>
                            <a:schemeClr val="tx2"/>
                          </a:solidFill>
                        </a:rPr>
                        <m:t>S</m:t>
                      </m:r>
                      <m:r>
                        <m:rPr>
                          <m:nor/>
                        </m:rPr>
                        <a:rPr lang="en-US" sz="3300" smtClean="0">
                          <a:solidFill>
                            <a:schemeClr val="tx2"/>
                          </a:solidFill>
                        </a:rPr>
                        <m:t>=</m:t>
                      </m:r>
                      <m:r>
                        <m:rPr>
                          <m:nor/>
                        </m:rPr>
                        <a:rPr lang="en-US" sz="3300" smtClean="0">
                          <a:solidFill>
                            <a:schemeClr val="tx2"/>
                          </a:solidFill>
                        </a:rPr>
                        <m:t>M</m:t>
                      </m:r>
                      <m:r>
                        <m:rPr>
                          <m:nor/>
                        </m:rPr>
                        <a:rPr lang="en-US" sz="3300" b="0" i="0" smtClean="0">
                          <a:solidFill>
                            <a:schemeClr val="tx2"/>
                          </a:solidFill>
                        </a:rPr>
                        <m:t>)</m:t>
                      </m:r>
                      <m:r>
                        <m:rPr>
                          <m:nor/>
                        </m:rPr>
                        <a:rPr lang="en-US" sz="3300" smtClean="0">
                          <a:solidFill>
                            <a:schemeClr val="tx2"/>
                          </a:solidFill>
                        </a:rPr>
                        <m:t> </m:t>
                      </m:r>
                    </m:oMath>
                  </m:oMathPara>
                </a14:m>
                <a:endParaRPr lang="en-US" sz="3300" dirty="0">
                  <a:solidFill>
                    <a:schemeClr val="tx2"/>
                  </a:solidFill>
                </a:endParaRPr>
              </a:p>
              <a:p>
                <a:pPr algn="ctr"/>
                <a14:m>
                  <m:oMathPara xmlns:m="http://schemas.openxmlformats.org/officeDocument/2006/math">
                    <m:oMathParaPr>
                      <m:jc m:val="centerGroup"/>
                    </m:oMathParaPr>
                    <m:oMath xmlns:m="http://schemas.openxmlformats.org/officeDocument/2006/math">
                      <m:r>
                        <m:rPr>
                          <m:nor/>
                        </m:rPr>
                        <a:rPr lang="en-US" sz="3300" smtClean="0">
                          <a:solidFill>
                            <a:schemeClr val="accent6">
                              <a:lumMod val="50000"/>
                            </a:schemeClr>
                          </a:solidFill>
                        </a:rPr>
                        <m:t>ℙ</m:t>
                      </m:r>
                      <m:r>
                        <m:rPr>
                          <m:nor/>
                        </m:rPr>
                        <a:rPr lang="en-US" sz="3300" b="0" i="0" smtClean="0">
                          <a:solidFill>
                            <a:schemeClr val="accent6">
                              <a:lumMod val="50000"/>
                            </a:schemeClr>
                          </a:solidFill>
                        </a:rPr>
                        <m:t>(</m:t>
                      </m:r>
                      <m:r>
                        <m:rPr>
                          <m:nor/>
                        </m:rPr>
                        <a:rPr lang="en-US" sz="3300" smtClean="0">
                          <a:solidFill>
                            <a:schemeClr val="accent6">
                              <a:lumMod val="50000"/>
                            </a:schemeClr>
                          </a:solidFill>
                        </a:rPr>
                        <m:t>O</m:t>
                      </m:r>
                      <m:r>
                        <m:rPr>
                          <m:nor/>
                        </m:rPr>
                        <a:rPr lang="en-US" sz="3300" smtClean="0">
                          <a:solidFill>
                            <a:schemeClr val="accent6">
                              <a:lumMod val="50000"/>
                            </a:schemeClr>
                          </a:solidFill>
                        </a:rPr>
                        <m:t>=+ ∣ </m:t>
                      </m:r>
                      <m:r>
                        <m:rPr>
                          <m:nor/>
                        </m:rPr>
                        <a:rPr lang="en-US" sz="3300" smtClean="0">
                          <a:solidFill>
                            <a:schemeClr val="accent6">
                              <a:lumMod val="50000"/>
                            </a:schemeClr>
                          </a:solidFill>
                        </a:rPr>
                        <m:t>S</m:t>
                      </m:r>
                      <m:r>
                        <m:rPr>
                          <m:nor/>
                        </m:rPr>
                        <a:rPr lang="en-US" sz="3300" smtClean="0">
                          <a:solidFill>
                            <a:schemeClr val="accent6">
                              <a:lumMod val="50000"/>
                            </a:schemeClr>
                          </a:solidFill>
                        </a:rPr>
                        <m:t>=</m:t>
                      </m:r>
                      <m:r>
                        <m:rPr>
                          <m:nor/>
                        </m:rPr>
                        <a:rPr lang="en-US" sz="3300" smtClean="0">
                          <a:solidFill>
                            <a:schemeClr val="accent6">
                              <a:lumMod val="50000"/>
                            </a:schemeClr>
                          </a:solidFill>
                        </a:rPr>
                        <m:t>m</m:t>
                      </m:r>
                      <m:r>
                        <m:rPr>
                          <m:nor/>
                        </m:rPr>
                        <a:rPr lang="en-US" sz="3300" b="0" i="0" smtClean="0">
                          <a:solidFill>
                            <a:schemeClr val="accent6">
                              <a:lumMod val="50000"/>
                            </a:schemeClr>
                          </a:solidFill>
                        </a:rPr>
                        <m:t>)</m:t>
                      </m:r>
                    </m:oMath>
                  </m:oMathPara>
                </a14:m>
                <a:endParaRPr lang="en-US" sz="3000" dirty="0"/>
              </a:p>
            </p:txBody>
          </p:sp>
        </mc:Choice>
        <mc:Fallback xmlns="">
          <p:sp>
            <p:nvSpPr>
              <p:cNvPr id="9" name="Rectangle 8">
                <a:extLst>
                  <a:ext uri="{FF2B5EF4-FFF2-40B4-BE49-F238E27FC236}">
                    <a16:creationId xmlns:a16="http://schemas.microsoft.com/office/drawing/2014/main" id="{F0852084-80EB-5543-8718-AD13CFD6AEBE}"/>
                  </a:ext>
                </a:extLst>
              </p:cNvPr>
              <p:cNvSpPr>
                <a:spLocks noRot="1" noChangeAspect="1" noMove="1" noResize="1" noEditPoints="1" noAdjustHandles="1" noChangeArrowheads="1" noChangeShapeType="1" noTextEdit="1"/>
              </p:cNvSpPr>
              <p:nvPr/>
            </p:nvSpPr>
            <p:spPr>
              <a:xfrm>
                <a:off x="914400" y="1935116"/>
                <a:ext cx="3055645" cy="1107996"/>
              </a:xfrm>
              <a:prstGeom prst="rect">
                <a:avLst/>
              </a:prstGeom>
              <a:blipFill>
                <a:blip r:embed="rId2"/>
                <a:stretch>
                  <a:fillRect l="-1245" t="-3409" b="-1363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76FAD47-99B7-DE46-A189-2F67B38694CB}"/>
              </a:ext>
            </a:extLst>
          </p:cNvPr>
          <p:cNvSpPr txBox="1"/>
          <p:nvPr/>
        </p:nvSpPr>
        <p:spPr>
          <a:xfrm>
            <a:off x="685800" y="3352030"/>
            <a:ext cx="7751380" cy="1015663"/>
          </a:xfrm>
          <a:prstGeom prst="rect">
            <a:avLst/>
          </a:prstGeom>
          <a:noFill/>
        </p:spPr>
        <p:txBody>
          <a:bodyPr wrap="square" rtlCol="0">
            <a:spAutoFit/>
          </a:bodyPr>
          <a:lstStyle/>
          <a:p>
            <a:r>
              <a:rPr lang="en-US" sz="2000" i="1" dirty="0"/>
              <a:t>“The ratio of the </a:t>
            </a:r>
            <a:r>
              <a:rPr lang="en-US" sz="2000" i="1" dirty="0">
                <a:solidFill>
                  <a:schemeClr val="tx2"/>
                </a:solidFill>
              </a:rPr>
              <a:t>probability that the prediction is positive given that the individual is majority</a:t>
            </a:r>
            <a:r>
              <a:rPr lang="en-US" sz="2000" i="1" dirty="0"/>
              <a:t> to the </a:t>
            </a:r>
            <a:r>
              <a:rPr lang="en-US" sz="2000" i="1" dirty="0">
                <a:solidFill>
                  <a:schemeClr val="accent6">
                    <a:lumMod val="50000"/>
                  </a:schemeClr>
                </a:solidFill>
              </a:rPr>
              <a:t>probability that the prediction is positive given that the individual is minority </a:t>
            </a:r>
            <a:r>
              <a:rPr lang="en-US" sz="2000" i="1" dirty="0"/>
              <a:t>is less than 80%</a:t>
            </a:r>
          </a:p>
        </p:txBody>
      </p:sp>
      <p:cxnSp>
        <p:nvCxnSpPr>
          <p:cNvPr id="4" name="Straight Connector 3">
            <a:extLst>
              <a:ext uri="{FF2B5EF4-FFF2-40B4-BE49-F238E27FC236}">
                <a16:creationId xmlns:a16="http://schemas.microsoft.com/office/drawing/2014/main" id="{6F5C392D-B777-3B42-B08D-22F943CCA648}"/>
              </a:ext>
            </a:extLst>
          </p:cNvPr>
          <p:cNvCxnSpPr>
            <a:cxnSpLocks/>
          </p:cNvCxnSpPr>
          <p:nvPr/>
        </p:nvCxnSpPr>
        <p:spPr>
          <a:xfrm flipH="1">
            <a:off x="830555" y="2514600"/>
            <a:ext cx="305564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2CDECE9-7201-4D45-AF87-4735F868D963}"/>
              </a:ext>
            </a:extLst>
          </p:cNvPr>
          <p:cNvSpPr txBox="1"/>
          <p:nvPr/>
        </p:nvSpPr>
        <p:spPr>
          <a:xfrm>
            <a:off x="4053890" y="2242121"/>
            <a:ext cx="1600200" cy="523220"/>
          </a:xfrm>
          <a:prstGeom prst="rect">
            <a:avLst/>
          </a:prstGeom>
          <a:noFill/>
        </p:spPr>
        <p:txBody>
          <a:bodyPr wrap="square" rtlCol="0">
            <a:spAutoFit/>
          </a:bodyPr>
          <a:lstStyle/>
          <a:p>
            <a:r>
              <a:rPr lang="en-US" sz="2800" dirty="0"/>
              <a:t>&lt;= 80%</a:t>
            </a:r>
          </a:p>
        </p:txBody>
      </p:sp>
    </p:spTree>
    <p:extLst>
      <p:ext uri="{BB962C8B-B14F-4D97-AF65-F5344CB8AC3E}">
        <p14:creationId xmlns:p14="http://schemas.microsoft.com/office/powerpoint/2010/main" val="964986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F222-95A6-7D4A-8FF6-B9C5D9882622}"/>
              </a:ext>
            </a:extLst>
          </p:cNvPr>
          <p:cNvSpPr>
            <a:spLocks noGrp="1"/>
          </p:cNvSpPr>
          <p:nvPr>
            <p:ph type="title"/>
          </p:nvPr>
        </p:nvSpPr>
        <p:spPr/>
        <p:txBody>
          <a:bodyPr/>
          <a:lstStyle/>
          <a:p>
            <a:r>
              <a:rPr lang="en-US" dirty="0"/>
              <a:t>Complaints about Demographic Parity</a:t>
            </a:r>
          </a:p>
        </p:txBody>
      </p:sp>
      <p:sp>
        <p:nvSpPr>
          <p:cNvPr id="3" name="Content Placeholder 2">
            <a:extLst>
              <a:ext uri="{FF2B5EF4-FFF2-40B4-BE49-F238E27FC236}">
                <a16:creationId xmlns:a16="http://schemas.microsoft.com/office/drawing/2014/main" id="{6A4762FE-7CF1-7C4C-BC15-B377E4176FD9}"/>
              </a:ext>
            </a:extLst>
          </p:cNvPr>
          <p:cNvSpPr>
            <a:spLocks noGrp="1"/>
          </p:cNvSpPr>
          <p:nvPr>
            <p:ph idx="1"/>
          </p:nvPr>
        </p:nvSpPr>
        <p:spPr/>
        <p:txBody>
          <a:bodyPr/>
          <a:lstStyle/>
          <a:p>
            <a:r>
              <a:rPr lang="en-US" dirty="0"/>
              <a:t>Doesn’t account for other qualifications</a:t>
            </a:r>
          </a:p>
          <a:p>
            <a:r>
              <a:rPr lang="en-US" dirty="0"/>
              <a:t>You could get statistically lucky or unlucky </a:t>
            </a:r>
          </a:p>
          <a:p>
            <a:r>
              <a:rPr lang="en-US" dirty="0"/>
              <a:t>Doesn’t hold institutions responsible for their applicant pool</a:t>
            </a:r>
          </a:p>
        </p:txBody>
      </p:sp>
      <p:sp>
        <p:nvSpPr>
          <p:cNvPr id="4" name="Date Placeholder 3">
            <a:extLst>
              <a:ext uri="{FF2B5EF4-FFF2-40B4-BE49-F238E27FC236}">
                <a16:creationId xmlns:a16="http://schemas.microsoft.com/office/drawing/2014/main" id="{CA8EDA4E-ABEC-9443-85AC-3266F60DB266}"/>
              </a:ext>
            </a:extLst>
          </p:cNvPr>
          <p:cNvSpPr>
            <a:spLocks noGrp="1"/>
          </p:cNvSpPr>
          <p:nvPr>
            <p:ph type="dt" sz="half" idx="10"/>
          </p:nvPr>
        </p:nvSpPr>
        <p:spPr/>
        <p:txBody>
          <a:bodyPr/>
          <a:lstStyle/>
          <a:p>
            <a:fld id="{7B55FEDD-6FD9-7942-8E57-CDDA6D5C3512}" type="datetime1">
              <a:rPr lang="en-US" smtClean="0"/>
              <a:t>5/17/22</a:t>
            </a:fld>
            <a:endParaRPr lang="en-US"/>
          </a:p>
        </p:txBody>
      </p:sp>
      <p:sp>
        <p:nvSpPr>
          <p:cNvPr id="5" name="Footer Placeholder 4">
            <a:extLst>
              <a:ext uri="{FF2B5EF4-FFF2-40B4-BE49-F238E27FC236}">
                <a16:creationId xmlns:a16="http://schemas.microsoft.com/office/drawing/2014/main" id="{102CE51F-7C53-F747-8F47-2D0BF65156C6}"/>
              </a:ext>
            </a:extLst>
          </p:cNvPr>
          <p:cNvSpPr>
            <a:spLocks noGrp="1"/>
          </p:cNvSpPr>
          <p:nvPr>
            <p:ph type="ftr" sz="quarter" idx="11"/>
          </p:nvPr>
        </p:nvSpPr>
        <p:spPr/>
        <p:txBody>
          <a:bodyPr/>
          <a:lstStyle/>
          <a:p>
            <a:pPr>
              <a:defRPr/>
            </a:pPr>
            <a:r>
              <a:rPr lang="en-US"/>
              <a:t>Data, Responsibly / SciTech NW</a:t>
            </a:r>
          </a:p>
        </p:txBody>
      </p:sp>
      <p:sp>
        <p:nvSpPr>
          <p:cNvPr id="6" name="Slide Number Placeholder 5">
            <a:extLst>
              <a:ext uri="{FF2B5EF4-FFF2-40B4-BE49-F238E27FC236}">
                <a16:creationId xmlns:a16="http://schemas.microsoft.com/office/drawing/2014/main" id="{410D9688-B0D4-B742-A220-581B873924B9}"/>
              </a:ext>
            </a:extLst>
          </p:cNvPr>
          <p:cNvSpPr>
            <a:spLocks noGrp="1"/>
          </p:cNvSpPr>
          <p:nvPr>
            <p:ph type="sldNum" sz="quarter" idx="12"/>
          </p:nvPr>
        </p:nvSpPr>
        <p:spPr/>
        <p:txBody>
          <a:bodyPr/>
          <a:lstStyle/>
          <a:p>
            <a:fld id="{A12D6CCC-2396-634D-8A9D-DFA1A30244AA}" type="slidenum">
              <a:rPr lang="en-US" smtClean="0"/>
              <a:pPr/>
              <a:t>31</a:t>
            </a:fld>
            <a:endParaRPr lang="en-US"/>
          </a:p>
        </p:txBody>
      </p:sp>
    </p:spTree>
    <p:extLst>
      <p:ext uri="{BB962C8B-B14F-4D97-AF65-F5344CB8AC3E}">
        <p14:creationId xmlns:p14="http://schemas.microsoft.com/office/powerpoint/2010/main" val="353313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a:xfrm>
            <a:off x="644652" y="687624"/>
            <a:ext cx="7854696" cy="914400"/>
          </a:xfrm>
        </p:spPr>
        <p:txBody>
          <a:bodyPr>
            <a:normAutofit/>
          </a:bodyPr>
          <a:lstStyle/>
          <a:p>
            <a:r>
              <a:rPr lang="en-US" dirty="0"/>
              <a:t>Conditional Statistical parity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894868-2A5D-F645-91C9-92EB1E15625A}"/>
                  </a:ext>
                </a:extLst>
              </p:cNvPr>
              <p:cNvSpPr/>
              <p:nvPr/>
            </p:nvSpPr>
            <p:spPr>
              <a:xfrm>
                <a:off x="407424" y="1905000"/>
                <a:ext cx="7867859" cy="11079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dirty="0"/>
                        <m:t>For</m:t>
                      </m:r>
                      <m:r>
                        <m:rPr>
                          <m:nor/>
                        </m:rPr>
                        <a:rPr lang="en-US" sz="3300" dirty="0"/>
                        <m:t> </m:t>
                      </m:r>
                      <m:r>
                        <m:rPr>
                          <m:nor/>
                        </m:rPr>
                        <a:rPr lang="en-US" sz="3300" dirty="0"/>
                        <m:t>any</m:t>
                      </m:r>
                      <m:r>
                        <m:rPr>
                          <m:nor/>
                        </m:rPr>
                        <a:rPr lang="en-US" sz="3300" dirty="0"/>
                        <m:t> </m:t>
                      </m:r>
                      <m:r>
                        <m:rPr>
                          <m:nor/>
                        </m:rPr>
                        <a:rPr lang="en-US" sz="3300" b="1" dirty="0"/>
                        <m:t>A</m:t>
                      </m:r>
                      <m:r>
                        <m:rPr>
                          <m:nor/>
                        </m:rPr>
                        <a:rPr lang="en-US" sz="3300" dirty="0"/>
                        <m:t>=</m:t>
                      </m:r>
                      <m:r>
                        <m:rPr>
                          <m:nor/>
                        </m:rPr>
                        <a:rPr lang="en-US" sz="3300" b="1" dirty="0"/>
                        <m:t>a</m:t>
                      </m:r>
                    </m:oMath>
                  </m:oMathPara>
                </a14:m>
                <a:endParaRPr lang="en-US" sz="3300" b="1" dirty="0"/>
              </a:p>
              <a:p>
                <a:pPr lvl="0" algn="ctr">
                  <a:defRPr/>
                </a:pPr>
                <a14:m>
                  <m:oMathPara xmlns:m="http://schemas.openxmlformats.org/officeDocument/2006/math">
                    <m:oMathParaPr>
                      <m:jc m:val="centerGroup"/>
                    </m:oMathParaPr>
                    <m:oMath xmlns:m="http://schemas.openxmlformats.org/officeDocument/2006/math">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 = </m:t>
                      </m:r>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m:t>
                      </m:r>
                    </m:oMath>
                  </m:oMathPara>
                </a14:m>
                <a:endParaRPr lang="en-US" sz="3000" dirty="0"/>
              </a:p>
            </p:txBody>
          </p:sp>
        </mc:Choice>
        <mc:Fallback xmlns="">
          <p:sp>
            <p:nvSpPr>
              <p:cNvPr id="4" name="Rectangle 3">
                <a:extLst>
                  <a:ext uri="{FF2B5EF4-FFF2-40B4-BE49-F238E27FC236}">
                    <a16:creationId xmlns:a16="http://schemas.microsoft.com/office/drawing/2014/main" id="{9A894868-2A5D-F645-91C9-92EB1E15625A}"/>
                  </a:ext>
                </a:extLst>
              </p:cNvPr>
              <p:cNvSpPr>
                <a:spLocks noRot="1" noChangeAspect="1" noMove="1" noResize="1" noEditPoints="1" noAdjustHandles="1" noChangeArrowheads="1" noChangeShapeType="1" noTextEdit="1"/>
              </p:cNvSpPr>
              <p:nvPr/>
            </p:nvSpPr>
            <p:spPr>
              <a:xfrm>
                <a:off x="407424" y="1905000"/>
                <a:ext cx="7867859" cy="1107996"/>
              </a:xfrm>
              <a:prstGeom prst="rect">
                <a:avLst/>
              </a:prstGeom>
              <a:blipFill>
                <a:blip r:embed="rId2"/>
                <a:stretch>
                  <a:fillRect l="-161" t="-3409" b="-13636"/>
                </a:stretch>
              </a:blipFill>
            </p:spPr>
            <p:txBody>
              <a:bodyPr/>
              <a:lstStyle/>
              <a:p>
                <a:r>
                  <a:rPr lang="en-US">
                    <a:noFill/>
                  </a:rPr>
                  <a:t> </a:t>
                </a:r>
              </a:p>
            </p:txBody>
          </p:sp>
        </mc:Fallback>
      </mc:AlternateContent>
    </p:spTree>
    <p:extLst>
      <p:ext uri="{BB962C8B-B14F-4D97-AF65-F5344CB8AC3E}">
        <p14:creationId xmlns:p14="http://schemas.microsoft.com/office/powerpoint/2010/main" val="410193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a:xfrm>
            <a:off x="644652" y="687624"/>
            <a:ext cx="7854696" cy="914400"/>
          </a:xfrm>
        </p:spPr>
        <p:txBody>
          <a:bodyPr>
            <a:normAutofit/>
          </a:bodyPr>
          <a:lstStyle/>
          <a:p>
            <a:r>
              <a:rPr lang="en-US" dirty="0"/>
              <a:t>Conditional Statistical parity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894868-2A5D-F645-91C9-92EB1E15625A}"/>
                  </a:ext>
                </a:extLst>
              </p:cNvPr>
              <p:cNvSpPr/>
              <p:nvPr/>
            </p:nvSpPr>
            <p:spPr>
              <a:xfrm>
                <a:off x="407424" y="1905000"/>
                <a:ext cx="7867859" cy="11079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dirty="0"/>
                        <m:t>For</m:t>
                      </m:r>
                      <m:r>
                        <m:rPr>
                          <m:nor/>
                        </m:rPr>
                        <a:rPr lang="en-US" sz="3300" dirty="0"/>
                        <m:t> </m:t>
                      </m:r>
                      <m:r>
                        <m:rPr>
                          <m:nor/>
                        </m:rPr>
                        <a:rPr lang="en-US" sz="3300" dirty="0"/>
                        <m:t>any</m:t>
                      </m:r>
                      <m:r>
                        <m:rPr>
                          <m:nor/>
                        </m:rPr>
                        <a:rPr lang="en-US" sz="3300" dirty="0"/>
                        <m:t> </m:t>
                      </m:r>
                      <m:r>
                        <m:rPr>
                          <m:nor/>
                        </m:rPr>
                        <a:rPr lang="en-US" sz="3300" b="1" dirty="0"/>
                        <m:t>A</m:t>
                      </m:r>
                      <m:r>
                        <m:rPr>
                          <m:nor/>
                        </m:rPr>
                        <a:rPr lang="en-US" sz="3300" dirty="0"/>
                        <m:t>=</m:t>
                      </m:r>
                      <m:r>
                        <m:rPr>
                          <m:nor/>
                        </m:rPr>
                        <a:rPr lang="en-US" sz="3300" b="1" dirty="0"/>
                        <m:t>a</m:t>
                      </m:r>
                    </m:oMath>
                  </m:oMathPara>
                </a14:m>
                <a:endParaRPr lang="en-US" sz="3300" b="1" dirty="0"/>
              </a:p>
              <a:p>
                <a:pPr lvl="0" algn="ctr">
                  <a:defRPr/>
                </a:pPr>
                <a14:m>
                  <m:oMathPara xmlns:m="http://schemas.openxmlformats.org/officeDocument/2006/math">
                    <m:oMathParaPr>
                      <m:jc m:val="centerGroup"/>
                    </m:oMathParaPr>
                    <m:oMath xmlns:m="http://schemas.openxmlformats.org/officeDocument/2006/math">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 = </m:t>
                      </m:r>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m:t>
                      </m:r>
                    </m:oMath>
                  </m:oMathPara>
                </a14:m>
                <a:endParaRPr lang="en-US" sz="3000" dirty="0"/>
              </a:p>
            </p:txBody>
          </p:sp>
        </mc:Choice>
        <mc:Fallback xmlns="">
          <p:sp>
            <p:nvSpPr>
              <p:cNvPr id="4" name="Rectangle 3">
                <a:extLst>
                  <a:ext uri="{FF2B5EF4-FFF2-40B4-BE49-F238E27FC236}">
                    <a16:creationId xmlns:a16="http://schemas.microsoft.com/office/drawing/2014/main" id="{9A894868-2A5D-F645-91C9-92EB1E15625A}"/>
                  </a:ext>
                </a:extLst>
              </p:cNvPr>
              <p:cNvSpPr>
                <a:spLocks noRot="1" noChangeAspect="1" noMove="1" noResize="1" noEditPoints="1" noAdjustHandles="1" noChangeArrowheads="1" noChangeShapeType="1" noTextEdit="1"/>
              </p:cNvSpPr>
              <p:nvPr/>
            </p:nvSpPr>
            <p:spPr>
              <a:xfrm>
                <a:off x="407424" y="1905000"/>
                <a:ext cx="7867859" cy="1107996"/>
              </a:xfrm>
              <a:prstGeom prst="rect">
                <a:avLst/>
              </a:prstGeom>
              <a:blipFill>
                <a:blip r:embed="rId2"/>
                <a:stretch>
                  <a:fillRect l="-161" t="-3409" b="-136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FFD1F00-B430-364D-A6E8-C5698EFB7C4C}"/>
              </a:ext>
            </a:extLst>
          </p:cNvPr>
          <p:cNvSpPr txBox="1"/>
          <p:nvPr/>
        </p:nvSpPr>
        <p:spPr>
          <a:xfrm>
            <a:off x="789116" y="3618949"/>
            <a:ext cx="7751380" cy="1323439"/>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individual is majority and </a:t>
            </a:r>
            <a:r>
              <a:rPr lang="en-US" sz="2000" b="1" i="1" dirty="0">
                <a:solidFill>
                  <a:schemeClr val="tx2"/>
                </a:solidFill>
              </a:rPr>
              <a:t>qualifications are met</a:t>
            </a:r>
            <a:r>
              <a:rPr lang="en-US" sz="2000" b="1" i="1" dirty="0"/>
              <a:t> </a:t>
            </a:r>
            <a:r>
              <a:rPr lang="en-US" sz="2000" i="1" dirty="0"/>
              <a:t>is equal to the </a:t>
            </a:r>
            <a:r>
              <a:rPr lang="en-US" sz="2000" i="1" dirty="0">
                <a:solidFill>
                  <a:schemeClr val="accent6">
                    <a:lumMod val="50000"/>
                  </a:schemeClr>
                </a:solidFill>
              </a:rPr>
              <a:t>probability that the prediction is positive given that the individual is minority and </a:t>
            </a:r>
            <a:r>
              <a:rPr lang="en-US" sz="2000" b="1" i="1" dirty="0">
                <a:solidFill>
                  <a:schemeClr val="accent6">
                    <a:lumMod val="50000"/>
                  </a:schemeClr>
                </a:solidFill>
              </a:rPr>
              <a:t>qualifications are met</a:t>
            </a:r>
            <a:r>
              <a:rPr lang="en-US" sz="2000" i="1" dirty="0"/>
              <a:t>.”</a:t>
            </a:r>
          </a:p>
        </p:txBody>
      </p:sp>
      <p:sp>
        <p:nvSpPr>
          <p:cNvPr id="7" name="Content Placeholder 2">
            <a:extLst>
              <a:ext uri="{FF2B5EF4-FFF2-40B4-BE49-F238E27FC236}">
                <a16:creationId xmlns:a16="http://schemas.microsoft.com/office/drawing/2014/main" id="{DE103C89-A9EC-B74B-8E95-DDBF6EDE4CE8}"/>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927843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5D9F0-BB4C-4548-ABA8-C983033D56F1}"/>
              </a:ext>
            </a:extLst>
          </p:cNvPr>
          <p:cNvSpPr>
            <a:spLocks noGrp="1"/>
          </p:cNvSpPr>
          <p:nvPr>
            <p:ph type="title"/>
          </p:nvPr>
        </p:nvSpPr>
        <p:spPr>
          <a:xfrm>
            <a:off x="644652" y="687624"/>
            <a:ext cx="7854696" cy="914400"/>
          </a:xfrm>
        </p:spPr>
        <p:txBody>
          <a:bodyPr>
            <a:normAutofit/>
          </a:bodyPr>
          <a:lstStyle/>
          <a:p>
            <a:r>
              <a:rPr lang="en-US" dirty="0"/>
              <a:t>Conditional Statistical parity</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A894868-2A5D-F645-91C9-92EB1E15625A}"/>
                  </a:ext>
                </a:extLst>
              </p:cNvPr>
              <p:cNvSpPr/>
              <p:nvPr/>
            </p:nvSpPr>
            <p:spPr>
              <a:xfrm>
                <a:off x="407424" y="1905000"/>
                <a:ext cx="7867859" cy="110799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nor/>
                        </m:rPr>
                        <a:rPr lang="en-US" sz="3300" dirty="0"/>
                        <m:t>For</m:t>
                      </m:r>
                      <m:r>
                        <m:rPr>
                          <m:nor/>
                        </m:rPr>
                        <a:rPr lang="en-US" sz="3300" dirty="0"/>
                        <m:t> </m:t>
                      </m:r>
                      <m:r>
                        <m:rPr>
                          <m:nor/>
                        </m:rPr>
                        <a:rPr lang="en-US" sz="3300" dirty="0"/>
                        <m:t>any</m:t>
                      </m:r>
                      <m:r>
                        <m:rPr>
                          <m:nor/>
                        </m:rPr>
                        <a:rPr lang="en-US" sz="3300" dirty="0"/>
                        <m:t> </m:t>
                      </m:r>
                      <m:r>
                        <m:rPr>
                          <m:nor/>
                        </m:rPr>
                        <a:rPr lang="en-US" sz="3300" b="1" dirty="0"/>
                        <m:t>A</m:t>
                      </m:r>
                      <m:r>
                        <m:rPr>
                          <m:nor/>
                        </m:rPr>
                        <a:rPr lang="en-US" sz="3300" dirty="0"/>
                        <m:t>=</m:t>
                      </m:r>
                      <m:r>
                        <m:rPr>
                          <m:nor/>
                        </m:rPr>
                        <a:rPr lang="en-US" sz="3300" b="1" dirty="0"/>
                        <m:t>a</m:t>
                      </m:r>
                    </m:oMath>
                  </m:oMathPara>
                </a14:m>
                <a:endParaRPr lang="en-US" sz="3300" b="1" dirty="0"/>
              </a:p>
              <a:p>
                <a:pPr lvl="0" algn="ctr">
                  <a:defRPr/>
                </a:pPr>
                <a14:m>
                  <m:oMathPara xmlns:m="http://schemas.openxmlformats.org/officeDocument/2006/math">
                    <m:oMathParaPr>
                      <m:jc m:val="centerGroup"/>
                    </m:oMathParaPr>
                    <m:oMath xmlns:m="http://schemas.openxmlformats.org/officeDocument/2006/math">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 = </m:t>
                      </m:r>
                      <m:r>
                        <m:rPr>
                          <m:nor/>
                        </m:rPr>
                        <a:rPr lang="en-US" sz="3300"/>
                        <m:t>ℙ</m:t>
                      </m:r>
                      <m:r>
                        <m:rPr>
                          <m:nor/>
                        </m:rPr>
                        <a:rPr lang="en-US" sz="3300"/>
                        <m:t>{</m:t>
                      </m:r>
                      <m:r>
                        <m:rPr>
                          <m:nor/>
                        </m:rPr>
                        <a:rPr lang="en-US" sz="3300"/>
                        <m:t>O</m:t>
                      </m:r>
                      <m:r>
                        <m:rPr>
                          <m:nor/>
                        </m:rPr>
                        <a:rPr lang="en-US" sz="3300"/>
                        <m:t>=+ ∣ </m:t>
                      </m:r>
                      <m:r>
                        <m:rPr>
                          <m:nor/>
                        </m:rPr>
                        <a:rPr lang="en-US" sz="3300"/>
                        <m:t>S</m:t>
                      </m:r>
                      <m:r>
                        <m:rPr>
                          <m:nor/>
                        </m:rPr>
                        <a:rPr lang="en-US" sz="3300"/>
                        <m:t>=</m:t>
                      </m:r>
                      <m:r>
                        <m:rPr>
                          <m:nor/>
                        </m:rPr>
                        <a:rPr lang="en-US" sz="3300"/>
                        <m:t>m</m:t>
                      </m:r>
                      <m:r>
                        <m:rPr>
                          <m:nor/>
                        </m:rPr>
                        <a:rPr lang="en-US" sz="3300"/>
                        <m:t>,</m:t>
                      </m:r>
                      <m:r>
                        <m:rPr>
                          <m:nor/>
                        </m:rPr>
                        <a:rPr lang="en-US" sz="3300" b="1" dirty="0"/>
                        <m:t>A</m:t>
                      </m:r>
                      <m:r>
                        <m:rPr>
                          <m:nor/>
                        </m:rPr>
                        <a:rPr lang="en-US" sz="3300" dirty="0"/>
                        <m:t>=</m:t>
                      </m:r>
                      <m:r>
                        <m:rPr>
                          <m:nor/>
                        </m:rPr>
                        <a:rPr lang="en-US" sz="3300" b="1" dirty="0"/>
                        <m:t>a</m:t>
                      </m:r>
                      <m:r>
                        <m:rPr>
                          <m:nor/>
                        </m:rPr>
                        <a:rPr lang="en-US" sz="3300"/>
                        <m:t>}</m:t>
                      </m:r>
                    </m:oMath>
                  </m:oMathPara>
                </a14:m>
                <a:endParaRPr lang="en-US" sz="3000" dirty="0"/>
              </a:p>
            </p:txBody>
          </p:sp>
        </mc:Choice>
        <mc:Fallback xmlns="">
          <p:sp>
            <p:nvSpPr>
              <p:cNvPr id="4" name="Rectangle 3">
                <a:extLst>
                  <a:ext uri="{FF2B5EF4-FFF2-40B4-BE49-F238E27FC236}">
                    <a16:creationId xmlns:a16="http://schemas.microsoft.com/office/drawing/2014/main" id="{9A894868-2A5D-F645-91C9-92EB1E15625A}"/>
                  </a:ext>
                </a:extLst>
              </p:cNvPr>
              <p:cNvSpPr>
                <a:spLocks noRot="1" noChangeAspect="1" noMove="1" noResize="1" noEditPoints="1" noAdjustHandles="1" noChangeArrowheads="1" noChangeShapeType="1" noTextEdit="1"/>
              </p:cNvSpPr>
              <p:nvPr/>
            </p:nvSpPr>
            <p:spPr>
              <a:xfrm>
                <a:off x="407424" y="1905000"/>
                <a:ext cx="7867859" cy="1107996"/>
              </a:xfrm>
              <a:prstGeom prst="rect">
                <a:avLst/>
              </a:prstGeom>
              <a:blipFill>
                <a:blip r:embed="rId2"/>
                <a:stretch>
                  <a:fillRect l="-161" t="-3409" b="-1363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9CFB025-C0DF-9843-AE98-56D4F69E1E67}"/>
              </a:ext>
            </a:extLst>
          </p:cNvPr>
          <p:cNvSpPr/>
          <p:nvPr/>
        </p:nvSpPr>
        <p:spPr>
          <a:xfrm>
            <a:off x="3429000" y="5181600"/>
            <a:ext cx="1560042" cy="461665"/>
          </a:xfrm>
          <a:prstGeom prst="rect">
            <a:avLst/>
          </a:prstGeom>
        </p:spPr>
        <p:txBody>
          <a:bodyPr wrap="none">
            <a:spAutoFit/>
          </a:bodyPr>
          <a:lstStyle/>
          <a:p>
            <a:r>
              <a:rPr lang="en-US" sz="2400" dirty="0">
                <a:solidFill>
                  <a:srgbClr val="0F20F9"/>
                </a:solidFill>
              </a:rPr>
              <a:t> S ⊥ O | </a:t>
            </a:r>
            <a:r>
              <a:rPr lang="en-US" sz="2400" b="1" dirty="0">
                <a:solidFill>
                  <a:srgbClr val="0F20F9"/>
                </a:solidFill>
              </a:rPr>
              <a:t>A</a:t>
            </a:r>
            <a:endParaRPr lang="en-US" sz="2400" dirty="0">
              <a:solidFill>
                <a:srgbClr val="0F20F9"/>
              </a:solidFill>
            </a:endParaRPr>
          </a:p>
        </p:txBody>
      </p:sp>
      <p:sp>
        <p:nvSpPr>
          <p:cNvPr id="5" name="TextBox 4">
            <a:extLst>
              <a:ext uri="{FF2B5EF4-FFF2-40B4-BE49-F238E27FC236}">
                <a16:creationId xmlns:a16="http://schemas.microsoft.com/office/drawing/2014/main" id="{3FFD1F00-B430-364D-A6E8-C5698EFB7C4C}"/>
              </a:ext>
            </a:extLst>
          </p:cNvPr>
          <p:cNvSpPr txBox="1"/>
          <p:nvPr/>
        </p:nvSpPr>
        <p:spPr>
          <a:xfrm>
            <a:off x="789116" y="3618949"/>
            <a:ext cx="7751380" cy="1323439"/>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individual is majority and </a:t>
            </a:r>
            <a:r>
              <a:rPr lang="en-US" sz="2000" b="1" i="1" dirty="0">
                <a:solidFill>
                  <a:schemeClr val="tx2"/>
                </a:solidFill>
              </a:rPr>
              <a:t>qualifications are met</a:t>
            </a:r>
            <a:r>
              <a:rPr lang="en-US" sz="2000" b="1" i="1" dirty="0"/>
              <a:t> </a:t>
            </a:r>
            <a:r>
              <a:rPr lang="en-US" sz="2000" i="1" dirty="0"/>
              <a:t>is equal to the </a:t>
            </a:r>
            <a:r>
              <a:rPr lang="en-US" sz="2000" i="1" dirty="0">
                <a:solidFill>
                  <a:schemeClr val="accent6">
                    <a:lumMod val="50000"/>
                  </a:schemeClr>
                </a:solidFill>
              </a:rPr>
              <a:t>probability that the prediction is positive given that the individual is minority and </a:t>
            </a:r>
            <a:r>
              <a:rPr lang="en-US" sz="2000" b="1" i="1" dirty="0">
                <a:solidFill>
                  <a:schemeClr val="accent6">
                    <a:lumMod val="50000"/>
                  </a:schemeClr>
                </a:solidFill>
              </a:rPr>
              <a:t>qualifications are met</a:t>
            </a:r>
            <a:r>
              <a:rPr lang="en-US" sz="2000" i="1" dirty="0"/>
              <a:t>.”</a:t>
            </a:r>
          </a:p>
        </p:txBody>
      </p:sp>
      <p:sp>
        <p:nvSpPr>
          <p:cNvPr id="6" name="TextBox 5">
            <a:extLst>
              <a:ext uri="{FF2B5EF4-FFF2-40B4-BE49-F238E27FC236}">
                <a16:creationId xmlns:a16="http://schemas.microsoft.com/office/drawing/2014/main" id="{1FBFD9F0-124E-5D4F-9DE7-933C1B3F9721}"/>
              </a:ext>
            </a:extLst>
          </p:cNvPr>
          <p:cNvSpPr txBox="1"/>
          <p:nvPr/>
        </p:nvSpPr>
        <p:spPr>
          <a:xfrm>
            <a:off x="836153" y="5847210"/>
            <a:ext cx="7010400" cy="646331"/>
          </a:xfrm>
          <a:prstGeom prst="rect">
            <a:avLst/>
          </a:prstGeom>
          <a:noFill/>
        </p:spPr>
        <p:txBody>
          <a:bodyPr wrap="square" rtlCol="0">
            <a:spAutoFit/>
          </a:bodyPr>
          <a:lstStyle/>
          <a:p>
            <a:r>
              <a:rPr lang="en-US" dirty="0">
                <a:solidFill>
                  <a:srgbClr val="0010FF"/>
                </a:solidFill>
              </a:rPr>
              <a:t>“The sensitive attribute is statistically independent of the predictions, given the </a:t>
            </a:r>
            <a:r>
              <a:rPr lang="en-US" dirty="0" err="1">
                <a:solidFill>
                  <a:srgbClr val="0010FF"/>
                </a:solidFill>
              </a:rPr>
              <a:t>qualifcations</a:t>
            </a:r>
            <a:r>
              <a:rPr lang="en-US" dirty="0">
                <a:solidFill>
                  <a:srgbClr val="0010FF"/>
                </a:solidFill>
              </a:rPr>
              <a:t>”</a:t>
            </a:r>
          </a:p>
        </p:txBody>
      </p:sp>
    </p:spTree>
    <p:extLst>
      <p:ext uri="{BB962C8B-B14F-4D97-AF65-F5344CB8AC3E}">
        <p14:creationId xmlns:p14="http://schemas.microsoft.com/office/powerpoint/2010/main" val="118767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2547-7C52-4042-8CAD-25C51EB8D9CF}"/>
              </a:ext>
            </a:extLst>
          </p:cNvPr>
          <p:cNvSpPr>
            <a:spLocks noGrp="1"/>
          </p:cNvSpPr>
          <p:nvPr>
            <p:ph type="title"/>
          </p:nvPr>
        </p:nvSpPr>
        <p:spPr/>
        <p:txBody>
          <a:bodyPr>
            <a:normAutofit fontScale="90000"/>
          </a:bodyPr>
          <a:lstStyle/>
          <a:p>
            <a:r>
              <a:rPr lang="en-US" dirty="0"/>
              <a:t>Predictive Parity (PP)</a:t>
            </a:r>
            <a:br>
              <a:rPr lang="en-US" dirty="0"/>
            </a:br>
            <a:r>
              <a:rPr lang="en-US" dirty="0"/>
              <a:t>a.k.a. Outcome Test or Test-fairness or Calibration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4EA545D-8173-1C47-BECC-11C79D4E79E9}"/>
                  </a:ext>
                </a:extLst>
              </p:cNvPr>
              <p:cNvSpPr/>
              <p:nvPr/>
            </p:nvSpPr>
            <p:spPr>
              <a:xfrm>
                <a:off x="696310" y="2209800"/>
                <a:ext cx="7151915" cy="1938992"/>
              </a:xfrm>
              <a:prstGeom prst="rect">
                <a:avLst/>
              </a:prstGeom>
            </p:spPr>
            <p:txBody>
              <a:bodyPr wrap="square">
                <a:spAutoFit/>
              </a:bodyPr>
              <a:lstStyle/>
              <a:p>
                <a:pPr algn="ctr"/>
                <a:r>
                  <a:rPr lang="en-US" sz="2400" dirty="0"/>
                  <a:t>False Positive: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a:t>
                </a:r>
                <a14:m>
                  <m:oMath xmlns:m="http://schemas.openxmlformats.org/officeDocument/2006/math">
                    <m:r>
                      <a:rPr lang="en-US" sz="2400">
                        <a:latin typeface="Cambria Math" panose="02040503050406030204" pitchFamily="18" charset="0"/>
                      </a:rPr>
                      <m:t> </m:t>
                    </m:r>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a:t>
                </a:r>
                <a:r>
                  <a:rPr lang="en-US" sz="2400" dirty="0">
                    <a:solidFill>
                      <a:schemeClr val="accent6">
                        <a:lumMod val="50000"/>
                      </a:schemeClr>
                    </a:solidFill>
                  </a:rPr>
                  <a:t>S = m )</a:t>
                </a:r>
              </a:p>
              <a:p>
                <a:pPr algn="ctr"/>
                <a:endParaRPr lang="en-US" sz="2400" dirty="0"/>
              </a:p>
              <a:p>
                <a:pPr algn="ctr"/>
                <a:r>
                  <a:rPr lang="en-US" sz="2400" dirty="0"/>
                  <a:t>False Negative: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 </a:t>
                </a:r>
                <a14:m>
                  <m:oMath xmlns:m="http://schemas.openxmlformats.org/officeDocument/2006/math">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 </a:t>
                </a:r>
                <a:r>
                  <a:rPr lang="en-US" sz="2400" dirty="0">
                    <a:solidFill>
                      <a:schemeClr val="accent6">
                        <a:lumMod val="50000"/>
                      </a:schemeClr>
                    </a:solidFill>
                  </a:rPr>
                  <a:t>S = m )</a:t>
                </a:r>
                <a:endParaRPr lang="en-US" sz="2400" dirty="0"/>
              </a:p>
            </p:txBody>
          </p:sp>
        </mc:Choice>
        <mc:Fallback xmlns="">
          <p:sp>
            <p:nvSpPr>
              <p:cNvPr id="4" name="Rectangle 3">
                <a:extLst>
                  <a:ext uri="{FF2B5EF4-FFF2-40B4-BE49-F238E27FC236}">
                    <a16:creationId xmlns:a16="http://schemas.microsoft.com/office/drawing/2014/main" id="{74EA545D-8173-1C47-BECC-11C79D4E79E9}"/>
                  </a:ext>
                </a:extLst>
              </p:cNvPr>
              <p:cNvSpPr>
                <a:spLocks noRot="1" noChangeAspect="1" noMove="1" noResize="1" noEditPoints="1" noAdjustHandles="1" noChangeArrowheads="1" noChangeShapeType="1" noTextEdit="1"/>
              </p:cNvSpPr>
              <p:nvPr/>
            </p:nvSpPr>
            <p:spPr>
              <a:xfrm>
                <a:off x="696310" y="2209800"/>
                <a:ext cx="7151915" cy="1938992"/>
              </a:xfrm>
              <a:prstGeom prst="rect">
                <a:avLst/>
              </a:prstGeom>
              <a:blipFill>
                <a:blip r:embed="rId2"/>
                <a:stretch>
                  <a:fillRect t="-3268" b="-6536"/>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F2AAC803-A450-514F-A4DB-C9B7A3D86E09}"/>
              </a:ext>
            </a:extLst>
          </p:cNvPr>
          <p:cNvSpPr>
            <a:spLocks noGrp="1"/>
          </p:cNvSpPr>
          <p:nvPr>
            <p:ph idx="1"/>
          </p:nvPr>
        </p:nvSpPr>
        <p:spPr>
          <a:xfrm>
            <a:off x="457200" y="5456634"/>
            <a:ext cx="6056466" cy="1278731"/>
          </a:xfrm>
        </p:spPr>
        <p:txBody>
          <a:bodyPr/>
          <a:lstStyle/>
          <a:p>
            <a:pPr marL="0" indent="0">
              <a:buNone/>
            </a:pPr>
            <a:r>
              <a:rPr lang="en-US" sz="1600" dirty="0"/>
              <a:t>O is predicted outcome, {-, +}  (e.g., loan application approved)</a:t>
            </a:r>
          </a:p>
          <a:p>
            <a:pPr marL="0" indent="0">
              <a:buNone/>
            </a:pPr>
            <a:r>
              <a:rPr lang="en-US" sz="1600" dirty="0"/>
              <a:t>Y is actual outcome, {-, +}</a:t>
            </a:r>
          </a:p>
          <a:p>
            <a:pPr marL="0" indent="0">
              <a:buNone/>
            </a:pPr>
            <a:r>
              <a:rPr lang="en-US" sz="1600" dirty="0"/>
              <a:t>S is a sensitive attribute, {</a:t>
            </a:r>
            <a:r>
              <a:rPr lang="en-US" sz="1600" dirty="0" err="1"/>
              <a:t>m,M</a:t>
            </a:r>
            <a:r>
              <a:rPr lang="en-US" sz="1600" dirty="0"/>
              <a:t>}</a:t>
            </a:r>
          </a:p>
          <a:p>
            <a:pPr marL="0" indent="0">
              <a:buNone/>
            </a:pPr>
            <a:r>
              <a:rPr lang="en-US" sz="1600" dirty="0"/>
              <a:t>A is some other attribute</a:t>
            </a:r>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3499290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2547-7C52-4042-8CAD-25C51EB8D9CF}"/>
              </a:ext>
            </a:extLst>
          </p:cNvPr>
          <p:cNvSpPr>
            <a:spLocks noGrp="1"/>
          </p:cNvSpPr>
          <p:nvPr>
            <p:ph type="title"/>
          </p:nvPr>
        </p:nvSpPr>
        <p:spPr/>
        <p:txBody>
          <a:bodyPr>
            <a:normAutofit fontScale="90000"/>
          </a:bodyPr>
          <a:lstStyle/>
          <a:p>
            <a:r>
              <a:rPr lang="en-US" dirty="0"/>
              <a:t>Predictive Parity (PP)</a:t>
            </a:r>
            <a:br>
              <a:rPr lang="en-US" dirty="0"/>
            </a:br>
            <a:r>
              <a:rPr lang="en-US" dirty="0"/>
              <a:t>a.k.a. Outcome Test or Test-fairness or Calibration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4EA545D-8173-1C47-BECC-11C79D4E79E9}"/>
                  </a:ext>
                </a:extLst>
              </p:cNvPr>
              <p:cNvSpPr/>
              <p:nvPr/>
            </p:nvSpPr>
            <p:spPr>
              <a:xfrm>
                <a:off x="696310" y="2209800"/>
                <a:ext cx="7151915" cy="1938992"/>
              </a:xfrm>
              <a:prstGeom prst="rect">
                <a:avLst/>
              </a:prstGeom>
            </p:spPr>
            <p:txBody>
              <a:bodyPr wrap="square">
                <a:spAutoFit/>
              </a:bodyPr>
              <a:lstStyle/>
              <a:p>
                <a:pPr algn="ctr"/>
                <a:r>
                  <a:rPr lang="en-US" sz="2400" dirty="0"/>
                  <a:t>False Positive: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a:t>
                </a:r>
                <a14:m>
                  <m:oMath xmlns:m="http://schemas.openxmlformats.org/officeDocument/2006/math">
                    <m:r>
                      <a:rPr lang="en-US" sz="2400">
                        <a:latin typeface="Cambria Math" panose="02040503050406030204" pitchFamily="18" charset="0"/>
                      </a:rPr>
                      <m:t> </m:t>
                    </m:r>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a:t>
                </a:r>
                <a:r>
                  <a:rPr lang="en-US" sz="2400" dirty="0">
                    <a:solidFill>
                      <a:schemeClr val="accent6">
                        <a:lumMod val="50000"/>
                      </a:schemeClr>
                    </a:solidFill>
                  </a:rPr>
                  <a:t>S = m )</a:t>
                </a:r>
              </a:p>
              <a:p>
                <a:pPr algn="ctr"/>
                <a:endParaRPr lang="en-US" sz="2400" dirty="0"/>
              </a:p>
              <a:p>
                <a:pPr algn="ctr"/>
                <a:r>
                  <a:rPr lang="en-US" sz="2400" dirty="0"/>
                  <a:t>False Negative: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 </a:t>
                </a:r>
                <a14:m>
                  <m:oMath xmlns:m="http://schemas.openxmlformats.org/officeDocument/2006/math">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 </a:t>
                </a:r>
                <a:r>
                  <a:rPr lang="en-US" sz="2400" dirty="0">
                    <a:solidFill>
                      <a:schemeClr val="accent6">
                        <a:lumMod val="50000"/>
                      </a:schemeClr>
                    </a:solidFill>
                  </a:rPr>
                  <a:t>S = m )</a:t>
                </a:r>
                <a:endParaRPr lang="en-US" sz="2400" dirty="0"/>
              </a:p>
            </p:txBody>
          </p:sp>
        </mc:Choice>
        <mc:Fallback xmlns="">
          <p:sp>
            <p:nvSpPr>
              <p:cNvPr id="4" name="Rectangle 3">
                <a:extLst>
                  <a:ext uri="{FF2B5EF4-FFF2-40B4-BE49-F238E27FC236}">
                    <a16:creationId xmlns:a16="http://schemas.microsoft.com/office/drawing/2014/main" id="{74EA545D-8173-1C47-BECC-11C79D4E79E9}"/>
                  </a:ext>
                </a:extLst>
              </p:cNvPr>
              <p:cNvSpPr>
                <a:spLocks noRot="1" noChangeAspect="1" noMove="1" noResize="1" noEditPoints="1" noAdjustHandles="1" noChangeArrowheads="1" noChangeShapeType="1" noTextEdit="1"/>
              </p:cNvSpPr>
              <p:nvPr/>
            </p:nvSpPr>
            <p:spPr>
              <a:xfrm>
                <a:off x="696310" y="2209800"/>
                <a:ext cx="7151915" cy="1938992"/>
              </a:xfrm>
              <a:prstGeom prst="rect">
                <a:avLst/>
              </a:prstGeom>
              <a:blipFill>
                <a:blip r:embed="rId2"/>
                <a:stretch>
                  <a:fillRect t="-3268" b="-65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4578E2B1-AEC9-CF45-B81C-537495579284}"/>
              </a:ext>
            </a:extLst>
          </p:cNvPr>
          <p:cNvSpPr txBox="1"/>
          <p:nvPr/>
        </p:nvSpPr>
        <p:spPr>
          <a:xfrm>
            <a:off x="737458" y="4444911"/>
            <a:ext cx="7751380" cy="1323439"/>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a:t>
            </a:r>
            <a:r>
              <a:rPr lang="en-US" sz="2000" b="1" i="1" dirty="0">
                <a:solidFill>
                  <a:schemeClr val="tx2"/>
                </a:solidFill>
              </a:rPr>
              <a:t>true outcome is negative </a:t>
            </a:r>
            <a:r>
              <a:rPr lang="en-US" sz="2000" i="1" dirty="0">
                <a:solidFill>
                  <a:schemeClr val="tx2"/>
                </a:solidFill>
              </a:rPr>
              <a:t>and the individual is majority </a:t>
            </a:r>
            <a:r>
              <a:rPr lang="en-US" sz="2000" i="1" dirty="0"/>
              <a:t>is equal to the </a:t>
            </a:r>
            <a:r>
              <a:rPr lang="en-US" sz="2000" i="1" dirty="0">
                <a:solidFill>
                  <a:schemeClr val="accent6">
                    <a:lumMod val="50000"/>
                  </a:schemeClr>
                </a:solidFill>
              </a:rPr>
              <a:t>probability that the prediction is positive given that the </a:t>
            </a:r>
            <a:r>
              <a:rPr lang="en-US" sz="2000" b="1" i="1" dirty="0">
                <a:solidFill>
                  <a:schemeClr val="accent6">
                    <a:lumMod val="50000"/>
                  </a:schemeClr>
                </a:solidFill>
              </a:rPr>
              <a:t>true outcome is negative</a:t>
            </a:r>
            <a:r>
              <a:rPr lang="en-US" sz="2000" i="1" dirty="0">
                <a:solidFill>
                  <a:schemeClr val="tx2"/>
                </a:solidFill>
              </a:rPr>
              <a:t> </a:t>
            </a:r>
            <a:r>
              <a:rPr lang="en-US" sz="2000" i="1" dirty="0">
                <a:solidFill>
                  <a:schemeClr val="accent6">
                    <a:lumMod val="50000"/>
                  </a:schemeClr>
                </a:solidFill>
              </a:rPr>
              <a:t>the individual is minority.”</a:t>
            </a:r>
            <a:endParaRPr lang="en-US" sz="2000" i="1" dirty="0"/>
          </a:p>
        </p:txBody>
      </p:sp>
    </p:spTree>
    <p:extLst>
      <p:ext uri="{BB962C8B-B14F-4D97-AF65-F5344CB8AC3E}">
        <p14:creationId xmlns:p14="http://schemas.microsoft.com/office/powerpoint/2010/main" val="3707650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2547-7C52-4042-8CAD-25C51EB8D9CF}"/>
              </a:ext>
            </a:extLst>
          </p:cNvPr>
          <p:cNvSpPr>
            <a:spLocks noGrp="1"/>
          </p:cNvSpPr>
          <p:nvPr>
            <p:ph type="title"/>
          </p:nvPr>
        </p:nvSpPr>
        <p:spPr/>
        <p:txBody>
          <a:bodyPr>
            <a:normAutofit fontScale="90000"/>
          </a:bodyPr>
          <a:lstStyle/>
          <a:p>
            <a:r>
              <a:rPr lang="en-US" dirty="0"/>
              <a:t>Predictive Parity (PP)</a:t>
            </a:r>
            <a:br>
              <a:rPr lang="en-US" dirty="0"/>
            </a:br>
            <a:r>
              <a:rPr lang="en-US" dirty="0"/>
              <a:t>a.k.a. Outcome Test or Test-fairness or Calibration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4EA545D-8173-1C47-BECC-11C79D4E79E9}"/>
                  </a:ext>
                </a:extLst>
              </p:cNvPr>
              <p:cNvSpPr/>
              <p:nvPr/>
            </p:nvSpPr>
            <p:spPr>
              <a:xfrm>
                <a:off x="696310" y="2209800"/>
                <a:ext cx="7151915" cy="1938992"/>
              </a:xfrm>
              <a:prstGeom prst="rect">
                <a:avLst/>
              </a:prstGeom>
            </p:spPr>
            <p:txBody>
              <a:bodyPr wrap="square">
                <a:spAutoFit/>
              </a:bodyPr>
              <a:lstStyle/>
              <a:p>
                <a:pPr algn="ctr"/>
                <a:r>
                  <a:rPr lang="en-US" sz="2400" dirty="0"/>
                  <a:t>False Positive: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a:t>
                </a:r>
                <a14:m>
                  <m:oMath xmlns:m="http://schemas.openxmlformats.org/officeDocument/2006/math">
                    <m:r>
                      <a:rPr lang="en-US" sz="2400">
                        <a:latin typeface="Cambria Math" panose="02040503050406030204" pitchFamily="18" charset="0"/>
                      </a:rPr>
                      <m:t> </m:t>
                    </m:r>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a:t>
                </a:r>
                <a:r>
                  <a:rPr lang="en-US" sz="2400" dirty="0">
                    <a:solidFill>
                      <a:schemeClr val="accent6">
                        <a:lumMod val="50000"/>
                      </a:schemeClr>
                    </a:solidFill>
                  </a:rPr>
                  <a:t>S = m )</a:t>
                </a:r>
              </a:p>
              <a:p>
                <a:pPr algn="ctr"/>
                <a:endParaRPr lang="en-US" sz="2400" dirty="0"/>
              </a:p>
              <a:p>
                <a:pPr algn="ctr"/>
                <a:r>
                  <a:rPr lang="en-US" sz="2400" dirty="0"/>
                  <a:t>False Negative: </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(O = - | </a:t>
                </a:r>
                <a:r>
                  <a:rPr lang="en-US" sz="2400" b="1" dirty="0">
                    <a:solidFill>
                      <a:schemeClr val="tx2"/>
                    </a:solidFill>
                  </a:rPr>
                  <a:t>Y = +, </a:t>
                </a:r>
                <a:r>
                  <a:rPr lang="en-US" sz="2400" dirty="0">
                    <a:solidFill>
                      <a:schemeClr val="tx2"/>
                    </a:solidFill>
                  </a:rPr>
                  <a:t>S = M) </a:t>
                </a:r>
                <a:r>
                  <a:rPr lang="en-US" sz="2400" dirty="0"/>
                  <a:t>= </a:t>
                </a:r>
                <a14:m>
                  <m:oMath xmlns:m="http://schemas.openxmlformats.org/officeDocument/2006/math">
                    <m:r>
                      <m:rPr>
                        <m:nor/>
                      </m:rPr>
                      <a:rPr lang="en-US" sz="2400" smtClean="0">
                        <a:solidFill>
                          <a:schemeClr val="accent6">
                            <a:lumMod val="50000"/>
                          </a:schemeClr>
                        </a:solidFill>
                      </a:rPr>
                      <m:t>ℙ</m:t>
                    </m:r>
                  </m:oMath>
                </a14:m>
                <a:r>
                  <a:rPr lang="en-US" sz="2400" dirty="0">
                    <a:solidFill>
                      <a:schemeClr val="accent6">
                        <a:lumMod val="50000"/>
                      </a:schemeClr>
                    </a:solidFill>
                  </a:rPr>
                  <a:t>(O= - | </a:t>
                </a:r>
                <a:r>
                  <a:rPr lang="en-US" sz="2400" b="1" dirty="0">
                    <a:solidFill>
                      <a:schemeClr val="accent6">
                        <a:lumMod val="50000"/>
                      </a:schemeClr>
                    </a:solidFill>
                  </a:rPr>
                  <a:t>Y = +, </a:t>
                </a:r>
                <a:r>
                  <a:rPr lang="en-US" sz="2400" dirty="0">
                    <a:solidFill>
                      <a:schemeClr val="accent6">
                        <a:lumMod val="50000"/>
                      </a:schemeClr>
                    </a:solidFill>
                  </a:rPr>
                  <a:t>S = m )</a:t>
                </a:r>
                <a:endParaRPr lang="en-US" sz="2400" dirty="0"/>
              </a:p>
            </p:txBody>
          </p:sp>
        </mc:Choice>
        <mc:Fallback xmlns="">
          <p:sp>
            <p:nvSpPr>
              <p:cNvPr id="4" name="Rectangle 3">
                <a:extLst>
                  <a:ext uri="{FF2B5EF4-FFF2-40B4-BE49-F238E27FC236}">
                    <a16:creationId xmlns:a16="http://schemas.microsoft.com/office/drawing/2014/main" id="{74EA545D-8173-1C47-BECC-11C79D4E79E9}"/>
                  </a:ext>
                </a:extLst>
              </p:cNvPr>
              <p:cNvSpPr>
                <a:spLocks noRot="1" noChangeAspect="1" noMove="1" noResize="1" noEditPoints="1" noAdjustHandles="1" noChangeArrowheads="1" noChangeShapeType="1" noTextEdit="1"/>
              </p:cNvSpPr>
              <p:nvPr/>
            </p:nvSpPr>
            <p:spPr>
              <a:xfrm>
                <a:off x="696310" y="2209800"/>
                <a:ext cx="7151915" cy="1938992"/>
              </a:xfrm>
              <a:prstGeom prst="rect">
                <a:avLst/>
              </a:prstGeom>
              <a:blipFill>
                <a:blip r:embed="rId2"/>
                <a:stretch>
                  <a:fillRect t="-3268" b="-6536"/>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37BD669A-873E-BA4C-B1FD-88B09A72DE90}"/>
              </a:ext>
            </a:extLst>
          </p:cNvPr>
          <p:cNvSpPr/>
          <p:nvPr/>
        </p:nvSpPr>
        <p:spPr>
          <a:xfrm>
            <a:off x="3810000" y="5768350"/>
            <a:ext cx="1152880" cy="415498"/>
          </a:xfrm>
          <a:prstGeom prst="rect">
            <a:avLst/>
          </a:prstGeom>
        </p:spPr>
        <p:txBody>
          <a:bodyPr wrap="none">
            <a:spAutoFit/>
          </a:bodyPr>
          <a:lstStyle/>
          <a:p>
            <a:r>
              <a:rPr lang="en-US" sz="2100" dirty="0">
                <a:solidFill>
                  <a:srgbClr val="0F20F9"/>
                </a:solidFill>
              </a:rPr>
              <a:t>S ⊥ O|Y</a:t>
            </a:r>
          </a:p>
        </p:txBody>
      </p:sp>
      <p:sp>
        <p:nvSpPr>
          <p:cNvPr id="6" name="TextBox 5">
            <a:extLst>
              <a:ext uri="{FF2B5EF4-FFF2-40B4-BE49-F238E27FC236}">
                <a16:creationId xmlns:a16="http://schemas.microsoft.com/office/drawing/2014/main" id="{4578E2B1-AEC9-CF45-B81C-537495579284}"/>
              </a:ext>
            </a:extLst>
          </p:cNvPr>
          <p:cNvSpPr txBox="1"/>
          <p:nvPr/>
        </p:nvSpPr>
        <p:spPr>
          <a:xfrm>
            <a:off x="737458" y="4444911"/>
            <a:ext cx="7751380" cy="1323439"/>
          </a:xfrm>
          <a:prstGeom prst="rect">
            <a:avLst/>
          </a:prstGeom>
          <a:noFill/>
        </p:spPr>
        <p:txBody>
          <a:bodyPr wrap="square" rtlCol="0">
            <a:spAutoFit/>
          </a:bodyPr>
          <a:lstStyle/>
          <a:p>
            <a:r>
              <a:rPr lang="en-US" sz="2000" i="1" dirty="0"/>
              <a:t>“The </a:t>
            </a:r>
            <a:r>
              <a:rPr lang="en-US" sz="2000" i="1" dirty="0">
                <a:solidFill>
                  <a:schemeClr val="tx2"/>
                </a:solidFill>
              </a:rPr>
              <a:t>probability that the prediction is positive given that the </a:t>
            </a:r>
            <a:r>
              <a:rPr lang="en-US" sz="2000" b="1" i="1" dirty="0">
                <a:solidFill>
                  <a:schemeClr val="tx2"/>
                </a:solidFill>
              </a:rPr>
              <a:t>true outcome is negative </a:t>
            </a:r>
            <a:r>
              <a:rPr lang="en-US" sz="2000" i="1" dirty="0">
                <a:solidFill>
                  <a:schemeClr val="tx2"/>
                </a:solidFill>
              </a:rPr>
              <a:t>and the individual is majority </a:t>
            </a:r>
            <a:r>
              <a:rPr lang="en-US" sz="2000" i="1" dirty="0"/>
              <a:t>is equal to the </a:t>
            </a:r>
            <a:r>
              <a:rPr lang="en-US" sz="2000" i="1" dirty="0">
                <a:solidFill>
                  <a:schemeClr val="accent6">
                    <a:lumMod val="50000"/>
                  </a:schemeClr>
                </a:solidFill>
              </a:rPr>
              <a:t>probability that the prediction is positive given that the </a:t>
            </a:r>
            <a:r>
              <a:rPr lang="en-US" sz="2000" b="1" i="1" dirty="0">
                <a:solidFill>
                  <a:schemeClr val="accent6">
                    <a:lumMod val="50000"/>
                  </a:schemeClr>
                </a:solidFill>
              </a:rPr>
              <a:t>true outcome is negative</a:t>
            </a:r>
            <a:r>
              <a:rPr lang="en-US" sz="2000" i="1" dirty="0">
                <a:solidFill>
                  <a:schemeClr val="tx2"/>
                </a:solidFill>
              </a:rPr>
              <a:t> </a:t>
            </a:r>
            <a:r>
              <a:rPr lang="en-US" sz="2000" i="1" dirty="0">
                <a:solidFill>
                  <a:schemeClr val="accent6">
                    <a:lumMod val="50000"/>
                  </a:schemeClr>
                </a:solidFill>
              </a:rPr>
              <a:t>the individual is minority.”</a:t>
            </a:r>
            <a:endParaRPr lang="en-US" sz="2000" i="1" dirty="0"/>
          </a:p>
        </p:txBody>
      </p:sp>
      <p:sp>
        <p:nvSpPr>
          <p:cNvPr id="7" name="TextBox 6">
            <a:extLst>
              <a:ext uri="{FF2B5EF4-FFF2-40B4-BE49-F238E27FC236}">
                <a16:creationId xmlns:a16="http://schemas.microsoft.com/office/drawing/2014/main" id="{EA1C1DF6-7414-5242-AD20-7CCCCDB7DD10}"/>
              </a:ext>
            </a:extLst>
          </p:cNvPr>
          <p:cNvSpPr txBox="1"/>
          <p:nvPr/>
        </p:nvSpPr>
        <p:spPr>
          <a:xfrm>
            <a:off x="952500" y="6211669"/>
            <a:ext cx="7239000" cy="646331"/>
          </a:xfrm>
          <a:prstGeom prst="rect">
            <a:avLst/>
          </a:prstGeom>
          <a:noFill/>
        </p:spPr>
        <p:txBody>
          <a:bodyPr wrap="square" rtlCol="0">
            <a:spAutoFit/>
          </a:bodyPr>
          <a:lstStyle/>
          <a:p>
            <a:r>
              <a:rPr lang="en-US" dirty="0">
                <a:solidFill>
                  <a:srgbClr val="0010FF"/>
                </a:solidFill>
              </a:rPr>
              <a:t>“The sensitive attribute is statistically independent of the predictions, given the true values”</a:t>
            </a:r>
          </a:p>
        </p:txBody>
      </p:sp>
    </p:spTree>
    <p:extLst>
      <p:ext uri="{BB962C8B-B14F-4D97-AF65-F5344CB8AC3E}">
        <p14:creationId xmlns:p14="http://schemas.microsoft.com/office/powerpoint/2010/main" val="114638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E202-979A-4145-BE22-1171F2D47CFB}"/>
              </a:ext>
            </a:extLst>
          </p:cNvPr>
          <p:cNvSpPr>
            <a:spLocks noGrp="1"/>
          </p:cNvSpPr>
          <p:nvPr>
            <p:ph type="title"/>
          </p:nvPr>
        </p:nvSpPr>
        <p:spPr>
          <a:xfrm>
            <a:off x="220436" y="731034"/>
            <a:ext cx="8703128" cy="994172"/>
          </a:xfrm>
        </p:spPr>
        <p:txBody>
          <a:bodyPr>
            <a:normAutofit/>
          </a:bodyPr>
          <a:lstStyle/>
          <a:p>
            <a:r>
              <a:rPr lang="en-US" dirty="0"/>
              <a:t>Equalized Odds (EO) a.k.a. Disparate Mistreatment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E432858-9016-7141-AFB4-1BEE728DB506}"/>
                  </a:ext>
                </a:extLst>
              </p:cNvPr>
              <p:cNvSpPr/>
              <p:nvPr/>
            </p:nvSpPr>
            <p:spPr>
              <a:xfrm>
                <a:off x="533917" y="1733089"/>
                <a:ext cx="7433582" cy="830997"/>
              </a:xfrm>
              <a:prstGeom prst="rect">
                <a:avLst/>
              </a:prstGeom>
            </p:spPr>
            <p:txBody>
              <a:bodyPr wrap="square">
                <a:spAutoFit/>
              </a:bodyPr>
              <a:lstStyle/>
              <a:p>
                <a:pPr algn="ctr"/>
                <a:r>
                  <a:rPr lang="en-US" sz="2400" dirty="0"/>
                  <a:t>For any O = o</a:t>
                </a:r>
              </a:p>
              <a:p>
                <a:pPr algn="ctr"/>
                <a14:m>
                  <m:oMath xmlns:m="http://schemas.openxmlformats.org/officeDocument/2006/math">
                    <m:r>
                      <m:rPr>
                        <m:nor/>
                      </m:rPr>
                      <a:rPr lang="en-US" sz="2400" smtClean="0">
                        <a:solidFill>
                          <a:schemeClr val="tx2"/>
                        </a:solidFill>
                      </a:rPr>
                      <m:t>ℙ</m:t>
                    </m:r>
                  </m:oMath>
                </a14:m>
                <a:r>
                  <a:rPr lang="en-US" sz="2400" dirty="0">
                    <a:solidFill>
                      <a:schemeClr val="tx2"/>
                    </a:solidFill>
                  </a:rPr>
                  <a:t>(</a:t>
                </a:r>
                <a:r>
                  <a:rPr lang="en-US" sz="2400" b="1" dirty="0">
                    <a:solidFill>
                      <a:schemeClr val="tx2"/>
                    </a:solidFill>
                  </a:rPr>
                  <a:t>Y = + </a:t>
                </a:r>
                <a:r>
                  <a:rPr lang="en-US" sz="2400" dirty="0">
                    <a:solidFill>
                      <a:schemeClr val="tx2"/>
                    </a:solidFill>
                  </a:rPr>
                  <a:t>| O = o, S = M) </a:t>
                </a:r>
                <a:r>
                  <a:rPr lang="en-US" sz="2400" dirty="0"/>
                  <a:t>= </a:t>
                </a:r>
                <a14:m>
                  <m:oMath xmlns:m="http://schemas.openxmlformats.org/officeDocument/2006/math">
                    <m:r>
                      <m:rPr>
                        <m:nor/>
                      </m:rPr>
                      <a:rPr lang="en-US" sz="2400" smtClean="0">
                        <a:solidFill>
                          <a:schemeClr val="accent6">
                            <a:lumMod val="50000"/>
                          </a:schemeClr>
                        </a:solidFill>
                      </a:rPr>
                      <m:t>ℙ</m:t>
                    </m:r>
                  </m:oMath>
                </a14:m>
                <a:r>
                  <a:rPr lang="en-US" sz="2400" dirty="0">
                    <a:solidFill>
                      <a:schemeClr val="accent6">
                        <a:lumMod val="50000"/>
                      </a:schemeClr>
                    </a:solidFill>
                  </a:rPr>
                  <a:t>(</a:t>
                </a:r>
                <a:r>
                  <a:rPr lang="en-US" sz="2400" b="1" dirty="0">
                    <a:solidFill>
                      <a:schemeClr val="accent6">
                        <a:lumMod val="50000"/>
                      </a:schemeClr>
                    </a:solidFill>
                  </a:rPr>
                  <a:t>Y = + </a:t>
                </a:r>
                <a:r>
                  <a:rPr lang="en-US" sz="2400" dirty="0">
                    <a:solidFill>
                      <a:schemeClr val="accent6">
                        <a:lumMod val="50000"/>
                      </a:schemeClr>
                    </a:solidFill>
                  </a:rPr>
                  <a:t>| O = o, S = m)</a:t>
                </a:r>
                <a:endParaRPr lang="en-US" sz="2400" dirty="0"/>
              </a:p>
            </p:txBody>
          </p:sp>
        </mc:Choice>
        <mc:Fallback xmlns="">
          <p:sp>
            <p:nvSpPr>
              <p:cNvPr id="4" name="Rectangle 3">
                <a:extLst>
                  <a:ext uri="{FF2B5EF4-FFF2-40B4-BE49-F238E27FC236}">
                    <a16:creationId xmlns:a16="http://schemas.microsoft.com/office/drawing/2014/main" id="{CE432858-9016-7141-AFB4-1BEE728DB506}"/>
                  </a:ext>
                </a:extLst>
              </p:cNvPr>
              <p:cNvSpPr>
                <a:spLocks noRot="1" noChangeAspect="1" noMove="1" noResize="1" noEditPoints="1" noAdjustHandles="1" noChangeArrowheads="1" noChangeShapeType="1" noTextEdit="1"/>
              </p:cNvSpPr>
              <p:nvPr/>
            </p:nvSpPr>
            <p:spPr>
              <a:xfrm>
                <a:off x="533917" y="1733089"/>
                <a:ext cx="7433582" cy="830997"/>
              </a:xfrm>
              <a:prstGeom prst="rect">
                <a:avLst/>
              </a:prstGeom>
              <a:blipFill>
                <a:blip r:embed="rId2"/>
                <a:stretch>
                  <a:fillRect t="-5970" b="-13433"/>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A293689C-D709-3C49-B5DA-989ED1403ADF}"/>
              </a:ext>
            </a:extLst>
          </p:cNvPr>
          <p:cNvSpPr/>
          <p:nvPr/>
        </p:nvSpPr>
        <p:spPr>
          <a:xfrm>
            <a:off x="3527562" y="4824363"/>
            <a:ext cx="1446293" cy="461665"/>
          </a:xfrm>
          <a:prstGeom prst="rect">
            <a:avLst/>
          </a:prstGeom>
        </p:spPr>
        <p:txBody>
          <a:bodyPr wrap="none">
            <a:spAutoFit/>
          </a:bodyPr>
          <a:lstStyle/>
          <a:p>
            <a:r>
              <a:rPr lang="en-US" sz="2400" dirty="0">
                <a:solidFill>
                  <a:srgbClr val="0F20F9"/>
                </a:solidFill>
              </a:rPr>
              <a:t> S ⊥ Y |O</a:t>
            </a:r>
          </a:p>
        </p:txBody>
      </p:sp>
      <p:sp>
        <p:nvSpPr>
          <p:cNvPr id="6" name="TextBox 5">
            <a:extLst>
              <a:ext uri="{FF2B5EF4-FFF2-40B4-BE49-F238E27FC236}">
                <a16:creationId xmlns:a16="http://schemas.microsoft.com/office/drawing/2014/main" id="{00AA0AFE-9C13-E44D-84F1-D079C69E1956}"/>
              </a:ext>
            </a:extLst>
          </p:cNvPr>
          <p:cNvSpPr txBox="1"/>
          <p:nvPr/>
        </p:nvSpPr>
        <p:spPr>
          <a:xfrm>
            <a:off x="696310" y="2970476"/>
            <a:ext cx="7751380" cy="1323439"/>
          </a:xfrm>
          <a:prstGeom prst="rect">
            <a:avLst/>
          </a:prstGeom>
          <a:noFill/>
        </p:spPr>
        <p:txBody>
          <a:bodyPr wrap="square" rtlCol="0">
            <a:spAutoFit/>
          </a:bodyPr>
          <a:lstStyle/>
          <a:p>
            <a:r>
              <a:rPr lang="en-US" sz="2000" i="1" dirty="0"/>
              <a:t>“The </a:t>
            </a:r>
            <a:r>
              <a:rPr lang="en-US" sz="2000" i="1" dirty="0">
                <a:solidFill>
                  <a:schemeClr val="tx2"/>
                </a:solidFill>
              </a:rPr>
              <a:t>probability that the </a:t>
            </a:r>
            <a:r>
              <a:rPr lang="en-US" sz="2000" b="1" i="1" dirty="0">
                <a:solidFill>
                  <a:schemeClr val="tx2"/>
                </a:solidFill>
              </a:rPr>
              <a:t>true outcome </a:t>
            </a:r>
            <a:r>
              <a:rPr lang="en-US" sz="2000" i="1" dirty="0">
                <a:solidFill>
                  <a:schemeClr val="tx2"/>
                </a:solidFill>
              </a:rPr>
              <a:t>is positive given any particular prediction</a:t>
            </a:r>
            <a:r>
              <a:rPr lang="en-US" sz="2000" b="1" i="1" dirty="0">
                <a:solidFill>
                  <a:schemeClr val="tx2"/>
                </a:solidFill>
              </a:rPr>
              <a:t> </a:t>
            </a:r>
            <a:r>
              <a:rPr lang="en-US" sz="2000" i="1" dirty="0">
                <a:solidFill>
                  <a:schemeClr val="tx2"/>
                </a:solidFill>
              </a:rPr>
              <a:t>and the individual is majority </a:t>
            </a:r>
            <a:r>
              <a:rPr lang="en-US" sz="2000" i="1" dirty="0"/>
              <a:t>is equal to the </a:t>
            </a:r>
            <a:r>
              <a:rPr lang="en-US" sz="2000" i="1" dirty="0">
                <a:solidFill>
                  <a:schemeClr val="accent6">
                    <a:lumMod val="50000"/>
                  </a:schemeClr>
                </a:solidFill>
              </a:rPr>
              <a:t>probability that the </a:t>
            </a:r>
            <a:r>
              <a:rPr lang="en-US" sz="2000" b="1" i="1" dirty="0">
                <a:solidFill>
                  <a:schemeClr val="accent6">
                    <a:lumMod val="50000"/>
                  </a:schemeClr>
                </a:solidFill>
              </a:rPr>
              <a:t>true outcome </a:t>
            </a:r>
            <a:r>
              <a:rPr lang="en-US" sz="2000" i="1" dirty="0">
                <a:solidFill>
                  <a:schemeClr val="accent6">
                    <a:lumMod val="50000"/>
                  </a:schemeClr>
                </a:solidFill>
              </a:rPr>
              <a:t>is positive given any particular prediction</a:t>
            </a:r>
            <a:r>
              <a:rPr lang="en-US" sz="2000" b="1" i="1" dirty="0">
                <a:solidFill>
                  <a:schemeClr val="accent6">
                    <a:lumMod val="50000"/>
                  </a:schemeClr>
                </a:solidFill>
              </a:rPr>
              <a:t> </a:t>
            </a:r>
            <a:r>
              <a:rPr lang="en-US" sz="2000" i="1" dirty="0">
                <a:solidFill>
                  <a:schemeClr val="accent6">
                    <a:lumMod val="50000"/>
                  </a:schemeClr>
                </a:solidFill>
              </a:rPr>
              <a:t>and</a:t>
            </a:r>
            <a:r>
              <a:rPr lang="en-US" sz="2000" b="1" i="1" dirty="0">
                <a:solidFill>
                  <a:schemeClr val="accent6">
                    <a:lumMod val="50000"/>
                  </a:schemeClr>
                </a:solidFill>
              </a:rPr>
              <a:t> </a:t>
            </a:r>
            <a:r>
              <a:rPr lang="en-US" sz="2000" i="1" dirty="0">
                <a:solidFill>
                  <a:schemeClr val="accent6">
                    <a:lumMod val="50000"/>
                  </a:schemeClr>
                </a:solidFill>
              </a:rPr>
              <a:t>the individual is minority.”</a:t>
            </a:r>
          </a:p>
        </p:txBody>
      </p:sp>
      <p:sp>
        <p:nvSpPr>
          <p:cNvPr id="7" name="TextBox 6">
            <a:extLst>
              <a:ext uri="{FF2B5EF4-FFF2-40B4-BE49-F238E27FC236}">
                <a16:creationId xmlns:a16="http://schemas.microsoft.com/office/drawing/2014/main" id="{DFF10FEC-0979-644C-9D2C-C935505955AA}"/>
              </a:ext>
            </a:extLst>
          </p:cNvPr>
          <p:cNvSpPr txBox="1"/>
          <p:nvPr/>
        </p:nvSpPr>
        <p:spPr>
          <a:xfrm>
            <a:off x="952500" y="5539185"/>
            <a:ext cx="7239000" cy="646331"/>
          </a:xfrm>
          <a:prstGeom prst="rect">
            <a:avLst/>
          </a:prstGeom>
          <a:noFill/>
        </p:spPr>
        <p:txBody>
          <a:bodyPr wrap="square" rtlCol="0">
            <a:spAutoFit/>
          </a:bodyPr>
          <a:lstStyle/>
          <a:p>
            <a:r>
              <a:rPr lang="en-US" dirty="0">
                <a:solidFill>
                  <a:srgbClr val="0010FF"/>
                </a:solidFill>
              </a:rPr>
              <a:t>“The sensitive attribute is statistically independent of the true outcome, given the predictions”</a:t>
            </a:r>
          </a:p>
        </p:txBody>
      </p:sp>
      <p:sp>
        <p:nvSpPr>
          <p:cNvPr id="3" name="TextBox 2">
            <a:extLst>
              <a:ext uri="{FF2B5EF4-FFF2-40B4-BE49-F238E27FC236}">
                <a16:creationId xmlns:a16="http://schemas.microsoft.com/office/drawing/2014/main" id="{A942F040-C72E-4141-BC8E-162CD1E33986}"/>
              </a:ext>
            </a:extLst>
          </p:cNvPr>
          <p:cNvSpPr txBox="1"/>
          <p:nvPr/>
        </p:nvSpPr>
        <p:spPr>
          <a:xfrm>
            <a:off x="3962400" y="304800"/>
            <a:ext cx="4005099" cy="646331"/>
          </a:xfrm>
          <a:prstGeom prst="rect">
            <a:avLst/>
          </a:prstGeom>
          <a:noFill/>
        </p:spPr>
        <p:txBody>
          <a:bodyPr wrap="square" rtlCol="0">
            <a:spAutoFit/>
          </a:bodyPr>
          <a:lstStyle/>
          <a:p>
            <a:r>
              <a:rPr lang="en-US" i="1" dirty="0"/>
              <a:t>Just combine False Positive and False Negative into one condition!</a:t>
            </a:r>
          </a:p>
        </p:txBody>
      </p:sp>
    </p:spTree>
    <p:extLst>
      <p:ext uri="{BB962C8B-B14F-4D97-AF65-F5344CB8AC3E}">
        <p14:creationId xmlns:p14="http://schemas.microsoft.com/office/powerpoint/2010/main" val="2901414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317938" y="1105287"/>
            <a:ext cx="1751762" cy="215444"/>
          </a:xfrm>
          <a:prstGeom prst="rect">
            <a:avLst/>
          </a:prstGeom>
        </p:spPr>
        <p:txBody>
          <a:bodyPr vert="horz" wrap="none" lIns="0" tIns="0" rIns="0" bIns="0" rtlCol="0">
            <a:spAutoFit/>
          </a:bodyPr>
          <a:lstStyle/>
          <a:p>
            <a:r>
              <a:rPr sz="1400" i="1" spc="8" dirty="0">
                <a:latin typeface="Arial"/>
                <a:cs typeface="Arial"/>
              </a:rPr>
              <a:t>Propublica, May 2016</a:t>
            </a:r>
            <a:endParaRPr sz="1400" dirty="0">
              <a:latin typeface="Arial"/>
              <a:cs typeface="Arial"/>
            </a:endParaRPr>
          </a:p>
        </p:txBody>
      </p:sp>
      <p:pic>
        <p:nvPicPr>
          <p:cNvPr id="7" name="Google Shape;129;p26">
            <a:extLst>
              <a:ext uri="{FF2B5EF4-FFF2-40B4-BE49-F238E27FC236}">
                <a16:creationId xmlns:a16="http://schemas.microsoft.com/office/drawing/2014/main" id="{2B627DA0-149C-C942-97E9-10B46D49B16F}"/>
              </a:ext>
            </a:extLst>
          </p:cNvPr>
          <p:cNvPicPr preferRelativeResize="0"/>
          <p:nvPr/>
        </p:nvPicPr>
        <p:blipFill>
          <a:blip r:embed="rId3">
            <a:alphaModFix/>
          </a:blip>
          <a:stretch>
            <a:fillRect/>
          </a:stretch>
        </p:blipFill>
        <p:spPr>
          <a:xfrm>
            <a:off x="5172114" y="1199150"/>
            <a:ext cx="2450306" cy="1543050"/>
          </a:xfrm>
          <a:prstGeom prst="rect">
            <a:avLst/>
          </a:prstGeom>
          <a:noFill/>
          <a:ln>
            <a:noFill/>
          </a:ln>
        </p:spPr>
      </p:pic>
      <p:sp>
        <p:nvSpPr>
          <p:cNvPr id="4" name="Rectangle 3">
            <a:extLst>
              <a:ext uri="{FF2B5EF4-FFF2-40B4-BE49-F238E27FC236}">
                <a16:creationId xmlns:a16="http://schemas.microsoft.com/office/drawing/2014/main" id="{D0D28F69-F7FE-7C43-B5F7-647EB6B1146A}"/>
              </a:ext>
            </a:extLst>
          </p:cNvPr>
          <p:cNvSpPr/>
          <p:nvPr/>
        </p:nvSpPr>
        <p:spPr>
          <a:xfrm>
            <a:off x="317938" y="3564543"/>
            <a:ext cx="8673662" cy="2185214"/>
          </a:xfrm>
          <a:prstGeom prst="rect">
            <a:avLst/>
          </a:prstGeom>
        </p:spPr>
        <p:txBody>
          <a:bodyPr wrap="square">
            <a:spAutoFit/>
          </a:bodyPr>
          <a:lstStyle/>
          <a:p>
            <a:r>
              <a:rPr lang="en-US" sz="2000" dirty="0"/>
              <a:t>Predictive Parity: same positive outcomes across groups, given predictions</a:t>
            </a:r>
          </a:p>
          <a:p>
            <a:r>
              <a:rPr lang="en-US" sz="1400" i="1" dirty="0" err="1">
                <a:solidFill>
                  <a:srgbClr val="0416F4"/>
                </a:solidFill>
              </a:rPr>
              <a:t>Pr</a:t>
            </a:r>
            <a:r>
              <a:rPr lang="en-US" sz="1400" i="1" dirty="0">
                <a:solidFill>
                  <a:srgbClr val="0416F4"/>
                </a:solidFill>
              </a:rPr>
              <a:t>(high-risk | black, predicted low-risk) = </a:t>
            </a:r>
            <a:r>
              <a:rPr lang="en-US" sz="1400" i="1" dirty="0" err="1">
                <a:solidFill>
                  <a:srgbClr val="0416F4"/>
                </a:solidFill>
              </a:rPr>
              <a:t>Pr</a:t>
            </a:r>
            <a:r>
              <a:rPr lang="en-US" sz="1400" i="1" dirty="0">
                <a:solidFill>
                  <a:srgbClr val="0416F4"/>
                </a:solidFill>
              </a:rPr>
              <a:t>(high-risk | white, predicted low-risk) </a:t>
            </a:r>
          </a:p>
          <a:p>
            <a:r>
              <a:rPr lang="en-US" sz="1400" i="1" dirty="0" err="1">
                <a:solidFill>
                  <a:srgbClr val="0416F4"/>
                </a:solidFill>
              </a:rPr>
              <a:t>Pr</a:t>
            </a:r>
            <a:r>
              <a:rPr lang="en-US" sz="1400" i="1" dirty="0">
                <a:solidFill>
                  <a:srgbClr val="0416F4"/>
                </a:solidFill>
              </a:rPr>
              <a:t>(high-risk | black, predicted high-risk) = </a:t>
            </a:r>
            <a:r>
              <a:rPr lang="en-US" sz="1400" i="1" dirty="0" err="1">
                <a:solidFill>
                  <a:srgbClr val="0416F4"/>
                </a:solidFill>
              </a:rPr>
              <a:t>Pr</a:t>
            </a:r>
            <a:r>
              <a:rPr lang="en-US" sz="1400" i="1" dirty="0">
                <a:solidFill>
                  <a:srgbClr val="0416F4"/>
                </a:solidFill>
              </a:rPr>
              <a:t>(high-risk | white, predicted high-risk) </a:t>
            </a:r>
          </a:p>
          <a:p>
            <a:endParaRPr lang="en-US" sz="2000" dirty="0"/>
          </a:p>
          <a:p>
            <a:r>
              <a:rPr lang="en-US" sz="2000" dirty="0">
                <a:latin typeface="Arial" panose="020B0604020202020204" pitchFamily="34" charset="0"/>
                <a:cs typeface="Arial" panose="020B0604020202020204" pitchFamily="34" charset="0"/>
              </a:rPr>
              <a:t>Equalized Odds: same FP between groups</a:t>
            </a:r>
          </a:p>
          <a:p>
            <a:r>
              <a:rPr lang="en-US" sz="1400" i="1" dirty="0" err="1">
                <a:solidFill>
                  <a:srgbClr val="0416F4"/>
                </a:solidFill>
                <a:latin typeface="Arial" panose="020B0604020202020204" pitchFamily="34" charset="0"/>
                <a:cs typeface="Arial" panose="020B0604020202020204" pitchFamily="34" charset="0"/>
              </a:rPr>
              <a:t>Pr</a:t>
            </a:r>
            <a:r>
              <a:rPr lang="en-US" sz="1400" i="1" dirty="0">
                <a:solidFill>
                  <a:srgbClr val="0416F4"/>
                </a:solidFill>
                <a:latin typeface="Arial" panose="020B0604020202020204" pitchFamily="34" charset="0"/>
                <a:cs typeface="Arial" panose="020B0604020202020204" pitchFamily="34" charset="0"/>
              </a:rPr>
              <a:t>(predicted high risk | black, low-risk) = </a:t>
            </a:r>
            <a:r>
              <a:rPr lang="en-US" sz="1400" i="1" dirty="0" err="1">
                <a:solidFill>
                  <a:srgbClr val="0416F4"/>
                </a:solidFill>
                <a:latin typeface="Arial" panose="020B0604020202020204" pitchFamily="34" charset="0"/>
                <a:cs typeface="Arial" panose="020B0604020202020204" pitchFamily="34" charset="0"/>
              </a:rPr>
              <a:t>Pr</a:t>
            </a:r>
            <a:r>
              <a:rPr lang="en-US" sz="1400" i="1" dirty="0">
                <a:solidFill>
                  <a:srgbClr val="0416F4"/>
                </a:solidFill>
                <a:latin typeface="Arial" panose="020B0604020202020204" pitchFamily="34" charset="0"/>
                <a:cs typeface="Arial" panose="020B0604020202020204" pitchFamily="34" charset="0"/>
              </a:rPr>
              <a:t>(predicted high-risk | white, low-risk) </a:t>
            </a:r>
          </a:p>
          <a:p>
            <a:endParaRPr lang="en-US" sz="1400" i="1" dirty="0"/>
          </a:p>
          <a:p>
            <a:endParaRPr lang="en-US" sz="2000" dirty="0"/>
          </a:p>
        </p:txBody>
      </p:sp>
      <p:sp>
        <p:nvSpPr>
          <p:cNvPr id="5" name="TextBox 4">
            <a:extLst>
              <a:ext uri="{FF2B5EF4-FFF2-40B4-BE49-F238E27FC236}">
                <a16:creationId xmlns:a16="http://schemas.microsoft.com/office/drawing/2014/main" id="{CEB85B19-A4F3-5045-B5C5-226265470D78}"/>
              </a:ext>
            </a:extLst>
          </p:cNvPr>
          <p:cNvSpPr txBox="1"/>
          <p:nvPr/>
        </p:nvSpPr>
        <p:spPr>
          <a:xfrm>
            <a:off x="304800" y="5663134"/>
            <a:ext cx="6315384" cy="369332"/>
          </a:xfrm>
          <a:prstGeom prst="rect">
            <a:avLst/>
          </a:prstGeom>
          <a:noFill/>
        </p:spPr>
        <p:txBody>
          <a:bodyPr wrap="square" rtlCol="0">
            <a:spAutoFit/>
          </a:bodyPr>
          <a:lstStyle/>
          <a:p>
            <a:r>
              <a:rPr lang="en-US" dirty="0">
                <a:solidFill>
                  <a:srgbClr val="FF0000"/>
                </a:solidFill>
              </a:rPr>
              <a:t>These are mutually exclusive  [</a:t>
            </a:r>
            <a:r>
              <a:rPr lang="en-US" dirty="0" err="1">
                <a:solidFill>
                  <a:srgbClr val="FF0000"/>
                </a:solidFill>
              </a:rPr>
              <a:t>Chouldechova</a:t>
            </a:r>
            <a:r>
              <a:rPr lang="en-US" dirty="0">
                <a:solidFill>
                  <a:srgbClr val="FF0000"/>
                </a:solidFill>
              </a:rPr>
              <a:t> 2017]</a:t>
            </a:r>
          </a:p>
        </p:txBody>
      </p:sp>
      <p:sp>
        <p:nvSpPr>
          <p:cNvPr id="10" name="TextBox 9">
            <a:extLst>
              <a:ext uri="{FF2B5EF4-FFF2-40B4-BE49-F238E27FC236}">
                <a16:creationId xmlns:a16="http://schemas.microsoft.com/office/drawing/2014/main" id="{2700FD5C-C4E9-3E4E-A4FD-EB3F52126AF6}"/>
              </a:ext>
            </a:extLst>
          </p:cNvPr>
          <p:cNvSpPr txBox="1"/>
          <p:nvPr/>
        </p:nvSpPr>
        <p:spPr>
          <a:xfrm>
            <a:off x="304800" y="6078134"/>
            <a:ext cx="8229599" cy="646331"/>
          </a:xfrm>
          <a:prstGeom prst="rect">
            <a:avLst/>
          </a:prstGeom>
          <a:noFill/>
        </p:spPr>
        <p:txBody>
          <a:bodyPr wrap="square" rtlCol="0">
            <a:spAutoFit/>
          </a:bodyPr>
          <a:lstStyle/>
          <a:p>
            <a:r>
              <a:rPr lang="en-US" dirty="0">
                <a:solidFill>
                  <a:srgbClr val="FF0000"/>
                </a:solidFill>
              </a:rPr>
              <a:t>“21 different fairness metrics, implies hundreds of impossibility theorems” </a:t>
            </a:r>
          </a:p>
          <a:p>
            <a:r>
              <a:rPr lang="en-US" dirty="0">
                <a:solidFill>
                  <a:srgbClr val="FF0000"/>
                </a:solidFill>
              </a:rPr>
              <a:t>[Narayanan 2018]</a:t>
            </a:r>
            <a:r>
              <a:rPr lang="en-US" dirty="0">
                <a:solidFill>
                  <a:srgbClr val="0416F4"/>
                </a:solidFill>
              </a:rPr>
              <a:t> </a:t>
            </a:r>
          </a:p>
        </p:txBody>
      </p:sp>
      <p:pic>
        <p:nvPicPr>
          <p:cNvPr id="11" name="Image">
            <a:extLst>
              <a:ext uri="{FF2B5EF4-FFF2-40B4-BE49-F238E27FC236}">
                <a16:creationId xmlns:a16="http://schemas.microsoft.com/office/drawing/2014/main" id="{C98BD2D7-9EAE-E743-A238-19E09E4538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306629"/>
            <a:ext cx="3955833" cy="2212246"/>
          </a:xfrm>
          <a:prstGeom prst="rect">
            <a:avLst/>
          </a:prstGeom>
        </p:spPr>
      </p:pic>
      <p:sp>
        <p:nvSpPr>
          <p:cNvPr id="6" name="TextBox 5">
            <a:extLst>
              <a:ext uri="{FF2B5EF4-FFF2-40B4-BE49-F238E27FC236}">
                <a16:creationId xmlns:a16="http://schemas.microsoft.com/office/drawing/2014/main" id="{EC9D1F70-EDE0-3141-BE52-1DA3C84EB060}"/>
              </a:ext>
            </a:extLst>
          </p:cNvPr>
          <p:cNvSpPr txBox="1"/>
          <p:nvPr/>
        </p:nvSpPr>
        <p:spPr>
          <a:xfrm>
            <a:off x="304800" y="330546"/>
            <a:ext cx="7772400" cy="461665"/>
          </a:xfrm>
          <a:prstGeom prst="rect">
            <a:avLst/>
          </a:prstGeom>
          <a:noFill/>
        </p:spPr>
        <p:txBody>
          <a:bodyPr wrap="square" rtlCol="0">
            <a:spAutoFit/>
          </a:bodyPr>
          <a:lstStyle/>
          <a:p>
            <a:r>
              <a:rPr lang="en-US" sz="2400" dirty="0"/>
              <a:t>Some of these definitions are mutually exclusive!</a:t>
            </a:r>
          </a:p>
        </p:txBody>
      </p:sp>
    </p:spTree>
    <p:extLst>
      <p:ext uri="{BB962C8B-B14F-4D97-AF65-F5344CB8AC3E}">
        <p14:creationId xmlns:p14="http://schemas.microsoft.com/office/powerpoint/2010/main" val="196750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94072A1-017B-5F40-9DF9-EBD7B00C4EC6}"/>
              </a:ext>
            </a:extLst>
          </p:cNvPr>
          <p:cNvSpPr>
            <a:spLocks noGrp="1"/>
          </p:cNvSpPr>
          <p:nvPr>
            <p:ph idx="1"/>
          </p:nvPr>
        </p:nvSpPr>
        <p:spPr>
          <a:xfrm>
            <a:off x="686056" y="2565892"/>
            <a:ext cx="7854696" cy="4297363"/>
          </a:xfrm>
        </p:spPr>
        <p:txBody>
          <a:bodyPr/>
          <a:lstStyle/>
          <a:p>
            <a:r>
              <a:rPr lang="en-US" sz="2400" dirty="0"/>
              <a:t>Company originally had segregated work facilities</a:t>
            </a:r>
          </a:p>
          <a:p>
            <a:r>
              <a:rPr lang="en-US" sz="2400" dirty="0"/>
              <a:t>After Title VII passed, they added a requirement of a high school diploma or a minimum score on an IQ test for positions in areas other than the labor department. </a:t>
            </a:r>
          </a:p>
          <a:p>
            <a:r>
              <a:rPr lang="en-US" sz="2400" dirty="0"/>
              <a:t>The Court found that under Title VII, if tests disparately affect ethnic minority groups, employers must demonstrate that such tests are "reasonably related" to the job for which the tests are required.</a:t>
            </a:r>
          </a:p>
        </p:txBody>
      </p:sp>
      <p:sp>
        <p:nvSpPr>
          <p:cNvPr id="2" name="Date Placeholder 1">
            <a:extLst>
              <a:ext uri="{FF2B5EF4-FFF2-40B4-BE49-F238E27FC236}">
                <a16:creationId xmlns:a16="http://schemas.microsoft.com/office/drawing/2014/main" id="{5A1E6A66-7407-BE4C-88B6-738E3D5F1EEE}"/>
              </a:ext>
            </a:extLst>
          </p:cNvPr>
          <p:cNvSpPr>
            <a:spLocks noGrp="1"/>
          </p:cNvSpPr>
          <p:nvPr>
            <p:ph type="dt" sz="half" idx="10"/>
          </p:nvPr>
        </p:nvSpPr>
        <p:spPr/>
        <p:txBody>
          <a:bodyPr/>
          <a:lstStyle/>
          <a:p>
            <a:fld id="{65FCB4E5-F5CA-CD47-9AE3-A07BD6AB5419}" type="datetime1">
              <a:rPr lang="en-US" smtClean="0"/>
              <a:t>5/17/22</a:t>
            </a:fld>
            <a:endParaRPr lang="en-US"/>
          </a:p>
        </p:txBody>
      </p:sp>
      <p:sp>
        <p:nvSpPr>
          <p:cNvPr id="3" name="Footer Placeholder 2">
            <a:extLst>
              <a:ext uri="{FF2B5EF4-FFF2-40B4-BE49-F238E27FC236}">
                <a16:creationId xmlns:a16="http://schemas.microsoft.com/office/drawing/2014/main" id="{85D42EB3-9EBF-204D-81DA-2D59FCC13F3B}"/>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F236955E-6C91-1F4D-85EF-D28BD34EECF1}"/>
              </a:ext>
            </a:extLst>
          </p:cNvPr>
          <p:cNvSpPr>
            <a:spLocks noGrp="1"/>
          </p:cNvSpPr>
          <p:nvPr>
            <p:ph type="sldNum" sz="quarter" idx="12"/>
          </p:nvPr>
        </p:nvSpPr>
        <p:spPr/>
        <p:txBody>
          <a:bodyPr/>
          <a:lstStyle/>
          <a:p>
            <a:fld id="{354DEEC5-EA09-464B-9CF2-C5C5C68E1237}" type="slidenum">
              <a:rPr lang="en-US" smtClean="0"/>
              <a:pPr/>
              <a:t>4</a:t>
            </a:fld>
            <a:endParaRPr lang="en-US"/>
          </a:p>
        </p:txBody>
      </p:sp>
      <p:sp>
        <p:nvSpPr>
          <p:cNvPr id="8" name="Title 7">
            <a:extLst>
              <a:ext uri="{FF2B5EF4-FFF2-40B4-BE49-F238E27FC236}">
                <a16:creationId xmlns:a16="http://schemas.microsoft.com/office/drawing/2014/main" id="{ED1B4022-48F2-8B40-9919-714F56E17B3D}"/>
              </a:ext>
            </a:extLst>
          </p:cNvPr>
          <p:cNvSpPr>
            <a:spLocks noGrp="1"/>
          </p:cNvSpPr>
          <p:nvPr>
            <p:ph type="title"/>
          </p:nvPr>
        </p:nvSpPr>
        <p:spPr/>
        <p:txBody>
          <a:bodyPr/>
          <a:lstStyle/>
          <a:p>
            <a:r>
              <a:rPr lang="en-US" dirty="0"/>
              <a:t>Legal definitions of discrimination (2/3)</a:t>
            </a:r>
          </a:p>
        </p:txBody>
      </p:sp>
      <p:sp>
        <p:nvSpPr>
          <p:cNvPr id="9" name="Rectangle 8">
            <a:extLst>
              <a:ext uri="{FF2B5EF4-FFF2-40B4-BE49-F238E27FC236}">
                <a16:creationId xmlns:a16="http://schemas.microsoft.com/office/drawing/2014/main" id="{62C4AB68-9624-5C4B-84F5-C828A0F707BD}"/>
              </a:ext>
            </a:extLst>
          </p:cNvPr>
          <p:cNvSpPr/>
          <p:nvPr/>
        </p:nvSpPr>
        <p:spPr>
          <a:xfrm>
            <a:off x="533400" y="1953720"/>
            <a:ext cx="7854696" cy="461665"/>
          </a:xfrm>
          <a:prstGeom prst="rect">
            <a:avLst/>
          </a:prstGeom>
        </p:spPr>
        <p:txBody>
          <a:bodyPr wrap="square">
            <a:spAutoFit/>
          </a:bodyPr>
          <a:lstStyle/>
          <a:p>
            <a:r>
              <a:rPr lang="en-US" sz="2400" b="1" dirty="0">
                <a:latin typeface="Helvetica Light"/>
                <a:sym typeface="Helvetica Light"/>
              </a:rPr>
              <a:t>Griggs v. Duke Power Co., 401 U.S. 424, 431-2 (1971).</a:t>
            </a:r>
            <a:endParaRPr lang="en-US" sz="2400" b="1" dirty="0"/>
          </a:p>
        </p:txBody>
      </p:sp>
    </p:spTree>
    <p:extLst>
      <p:ext uri="{BB962C8B-B14F-4D97-AF65-F5344CB8AC3E}">
        <p14:creationId xmlns:p14="http://schemas.microsoft.com/office/powerpoint/2010/main" val="226997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7B905D-1B77-4340-AB0B-8EBC88E568B7}"/>
              </a:ext>
            </a:extLst>
          </p:cNvPr>
          <p:cNvSpPr>
            <a:spLocks noGrp="1"/>
          </p:cNvSpPr>
          <p:nvPr>
            <p:ph type="title"/>
          </p:nvPr>
        </p:nvSpPr>
        <p:spPr/>
        <p:txBody>
          <a:bodyPr/>
          <a:lstStyle/>
          <a:p>
            <a:r>
              <a:rPr lang="en-US" dirty="0"/>
              <a:t>Takeaways</a:t>
            </a:r>
          </a:p>
        </p:txBody>
      </p:sp>
      <p:sp>
        <p:nvSpPr>
          <p:cNvPr id="6" name="Content Placeholder 5">
            <a:extLst>
              <a:ext uri="{FF2B5EF4-FFF2-40B4-BE49-F238E27FC236}">
                <a16:creationId xmlns:a16="http://schemas.microsoft.com/office/drawing/2014/main" id="{C3908862-0B5C-F34A-94B1-7EC3AC46C4AF}"/>
              </a:ext>
            </a:extLst>
          </p:cNvPr>
          <p:cNvSpPr>
            <a:spLocks noGrp="1"/>
          </p:cNvSpPr>
          <p:nvPr>
            <p:ph idx="1"/>
          </p:nvPr>
        </p:nvSpPr>
        <p:spPr/>
        <p:txBody>
          <a:bodyPr/>
          <a:lstStyle/>
          <a:p>
            <a:r>
              <a:rPr lang="en-US" dirty="0"/>
              <a:t>Lots of different notions of fairness</a:t>
            </a:r>
          </a:p>
          <a:p>
            <a:r>
              <a:rPr lang="en-US" dirty="0"/>
              <a:t>No “one size fits all definition”</a:t>
            </a:r>
          </a:p>
          <a:p>
            <a:r>
              <a:rPr lang="en-US" dirty="0"/>
              <a:t>Need to consider your application</a:t>
            </a:r>
          </a:p>
          <a:p>
            <a:r>
              <a:rPr lang="en-US" dirty="0"/>
              <a:t>All of these miss some broader issues – technical solutions aren’t enough</a:t>
            </a:r>
          </a:p>
        </p:txBody>
      </p:sp>
      <p:sp>
        <p:nvSpPr>
          <p:cNvPr id="2" name="Date Placeholder 1">
            <a:extLst>
              <a:ext uri="{FF2B5EF4-FFF2-40B4-BE49-F238E27FC236}">
                <a16:creationId xmlns:a16="http://schemas.microsoft.com/office/drawing/2014/main" id="{5E03D43C-34A9-A940-ACA8-0B969FD5F713}"/>
              </a:ext>
            </a:extLst>
          </p:cNvPr>
          <p:cNvSpPr>
            <a:spLocks noGrp="1"/>
          </p:cNvSpPr>
          <p:nvPr>
            <p:ph type="dt" sz="half" idx="10"/>
          </p:nvPr>
        </p:nvSpPr>
        <p:spPr/>
        <p:txBody>
          <a:bodyPr/>
          <a:lstStyle/>
          <a:p>
            <a:fld id="{65FCB4E5-F5CA-CD47-9AE3-A07BD6AB5419}" type="datetime1">
              <a:rPr lang="en-US" smtClean="0"/>
              <a:t>5/17/22</a:t>
            </a:fld>
            <a:endParaRPr lang="en-US"/>
          </a:p>
        </p:txBody>
      </p:sp>
      <p:sp>
        <p:nvSpPr>
          <p:cNvPr id="3" name="Footer Placeholder 2">
            <a:extLst>
              <a:ext uri="{FF2B5EF4-FFF2-40B4-BE49-F238E27FC236}">
                <a16:creationId xmlns:a16="http://schemas.microsoft.com/office/drawing/2014/main" id="{B554216E-9A38-D744-AA36-E16DC173A365}"/>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F99F3FC8-58C4-B54A-9E8F-597709BB10D3}"/>
              </a:ext>
            </a:extLst>
          </p:cNvPr>
          <p:cNvSpPr>
            <a:spLocks noGrp="1"/>
          </p:cNvSpPr>
          <p:nvPr>
            <p:ph type="sldNum" sz="quarter" idx="12"/>
          </p:nvPr>
        </p:nvSpPr>
        <p:spPr/>
        <p:txBody>
          <a:bodyPr/>
          <a:lstStyle/>
          <a:p>
            <a:fld id="{354DEEC5-EA09-464B-9CF2-C5C5C68E1237}" type="slidenum">
              <a:rPr lang="en-US" smtClean="0"/>
              <a:pPr/>
              <a:t>40</a:t>
            </a:fld>
            <a:endParaRPr lang="en-US"/>
          </a:p>
        </p:txBody>
      </p:sp>
    </p:spTree>
    <p:extLst>
      <p:ext uri="{BB962C8B-B14F-4D97-AF65-F5344CB8AC3E}">
        <p14:creationId xmlns:p14="http://schemas.microsoft.com/office/powerpoint/2010/main" val="2324423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2E1224-7A08-6541-A9BB-A40921F8032F}"/>
              </a:ext>
            </a:extLst>
          </p:cNvPr>
          <p:cNvSpPr>
            <a:spLocks noGrp="1"/>
          </p:cNvSpPr>
          <p:nvPr>
            <p:ph type="dt" sz="half" idx="10"/>
          </p:nvPr>
        </p:nvSpPr>
        <p:spPr/>
        <p:txBody>
          <a:bodyPr/>
          <a:lstStyle/>
          <a:p>
            <a:fld id="{C460E162-5E18-CC42-AEFF-80654EBA5EC9}" type="datetime1">
              <a:rPr lang="en-US" smtClean="0"/>
              <a:t>5/17/22</a:t>
            </a:fld>
            <a:endParaRPr lang="en-US"/>
          </a:p>
        </p:txBody>
      </p:sp>
      <p:sp>
        <p:nvSpPr>
          <p:cNvPr id="5" name="Footer Placeholder 4">
            <a:extLst>
              <a:ext uri="{FF2B5EF4-FFF2-40B4-BE49-F238E27FC236}">
                <a16:creationId xmlns:a16="http://schemas.microsoft.com/office/drawing/2014/main" id="{8AAE5025-7283-5240-8F55-6DAF4CDBFFDD}"/>
              </a:ext>
            </a:extLst>
          </p:cNvPr>
          <p:cNvSpPr>
            <a:spLocks noGrp="1"/>
          </p:cNvSpPr>
          <p:nvPr>
            <p:ph type="ftr" sz="quarter" idx="11"/>
          </p:nvPr>
        </p:nvSpPr>
        <p:spPr/>
        <p:txBody>
          <a:bodyPr/>
          <a:lstStyle/>
          <a:p>
            <a:pPr>
              <a:defRPr/>
            </a:pPr>
            <a:r>
              <a:rPr lang="en-US"/>
              <a:t>Bill Howe, UW</a:t>
            </a:r>
          </a:p>
        </p:txBody>
      </p:sp>
      <p:sp>
        <p:nvSpPr>
          <p:cNvPr id="6" name="Slide Number Placeholder 5">
            <a:extLst>
              <a:ext uri="{FF2B5EF4-FFF2-40B4-BE49-F238E27FC236}">
                <a16:creationId xmlns:a16="http://schemas.microsoft.com/office/drawing/2014/main" id="{F66A72A8-3C4B-DB45-9913-9234DDABB2AF}"/>
              </a:ext>
            </a:extLst>
          </p:cNvPr>
          <p:cNvSpPr>
            <a:spLocks noGrp="1"/>
          </p:cNvSpPr>
          <p:nvPr>
            <p:ph type="sldNum" sz="quarter" idx="12"/>
          </p:nvPr>
        </p:nvSpPr>
        <p:spPr/>
        <p:txBody>
          <a:bodyPr/>
          <a:lstStyle/>
          <a:p>
            <a:fld id="{ABE0DD67-BB51-4341-BE04-6FACCCE28F1F}" type="slidenum">
              <a:rPr lang="en-US" smtClean="0"/>
              <a:pPr/>
              <a:t>41</a:t>
            </a:fld>
            <a:endParaRPr lang="en-US"/>
          </a:p>
        </p:txBody>
      </p:sp>
      <p:pic>
        <p:nvPicPr>
          <p:cNvPr id="10" name="Picture 9" descr="Text&#10;&#10;Description automatically generated">
            <a:extLst>
              <a:ext uri="{FF2B5EF4-FFF2-40B4-BE49-F238E27FC236}">
                <a16:creationId xmlns:a16="http://schemas.microsoft.com/office/drawing/2014/main" id="{DE5DF4A6-B514-764E-ABC4-B919C1808C86}"/>
              </a:ext>
            </a:extLst>
          </p:cNvPr>
          <p:cNvPicPr>
            <a:picLocks noChangeAspect="1"/>
          </p:cNvPicPr>
          <p:nvPr/>
        </p:nvPicPr>
        <p:blipFill>
          <a:blip r:embed="rId2"/>
          <a:stretch>
            <a:fillRect/>
          </a:stretch>
        </p:blipFill>
        <p:spPr>
          <a:xfrm>
            <a:off x="0" y="1067030"/>
            <a:ext cx="9144000" cy="4723940"/>
          </a:xfrm>
          <a:prstGeom prst="rect">
            <a:avLst/>
          </a:prstGeom>
        </p:spPr>
      </p:pic>
    </p:spTree>
    <p:extLst>
      <p:ext uri="{BB962C8B-B14F-4D97-AF65-F5344CB8AC3E}">
        <p14:creationId xmlns:p14="http://schemas.microsoft.com/office/powerpoint/2010/main" val="4183981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50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8E6A-74AD-324E-873E-2C532020DA89}"/>
              </a:ext>
            </a:extLst>
          </p:cNvPr>
          <p:cNvSpPr>
            <a:spLocks noGrp="1"/>
          </p:cNvSpPr>
          <p:nvPr>
            <p:ph type="title"/>
          </p:nvPr>
        </p:nvSpPr>
        <p:spPr/>
        <p:txBody>
          <a:bodyPr/>
          <a:lstStyle/>
          <a:p>
            <a:r>
              <a:rPr lang="en-US" dirty="0"/>
              <a:t>Legal definitions of discrimination (3/3)</a:t>
            </a:r>
          </a:p>
        </p:txBody>
      </p:sp>
      <p:sp>
        <p:nvSpPr>
          <p:cNvPr id="3" name="Content Placeholder 2">
            <a:extLst>
              <a:ext uri="{FF2B5EF4-FFF2-40B4-BE49-F238E27FC236}">
                <a16:creationId xmlns:a16="http://schemas.microsoft.com/office/drawing/2014/main" id="{302204BD-B613-D34C-8B07-CC8A623BF371}"/>
              </a:ext>
            </a:extLst>
          </p:cNvPr>
          <p:cNvSpPr>
            <a:spLocks noGrp="1"/>
          </p:cNvSpPr>
          <p:nvPr>
            <p:ph idx="1"/>
          </p:nvPr>
        </p:nvSpPr>
        <p:spPr/>
        <p:txBody>
          <a:bodyPr/>
          <a:lstStyle/>
          <a:p>
            <a:pPr marL="0" indent="317500">
              <a:buSzTx/>
              <a:buNone/>
              <a:defRPr sz="2800">
                <a:latin typeface="Helvetica Light"/>
                <a:ea typeface="Helvetica Light"/>
                <a:cs typeface="Helvetica Light"/>
                <a:sym typeface="Helvetica Light"/>
              </a:defRPr>
            </a:pPr>
            <a:r>
              <a:rPr lang="en-US" b="1" dirty="0">
                <a:solidFill>
                  <a:schemeClr val="accent1">
                    <a:hueOff val="47394"/>
                    <a:satOff val="-25753"/>
                    <a:lumOff val="-7544"/>
                  </a:schemeClr>
                </a:solidFill>
                <a:sym typeface="Helvetica"/>
              </a:rPr>
              <a:t>Disparate treatment</a:t>
            </a:r>
            <a:r>
              <a:rPr lang="en-US" dirty="0">
                <a:solidFill>
                  <a:schemeClr val="accent1">
                    <a:hueOff val="47394"/>
                    <a:satOff val="-25753"/>
                    <a:lumOff val="-7544"/>
                  </a:schemeClr>
                </a:solidFill>
              </a:rPr>
              <a:t> </a:t>
            </a:r>
            <a:r>
              <a:rPr lang="en-US" dirty="0"/>
              <a:t>is the illegal practice of </a:t>
            </a:r>
            <a:r>
              <a:rPr lang="en-US" i="1" dirty="0"/>
              <a:t>treating</a:t>
            </a:r>
            <a:r>
              <a:rPr lang="en-US" dirty="0"/>
              <a:t> an entity, such as a creditor or employee, differently based on a </a:t>
            </a:r>
            <a:r>
              <a:rPr lang="en-US" b="1" dirty="0">
                <a:solidFill>
                  <a:schemeClr val="accent5"/>
                </a:solidFill>
                <a:sym typeface="Helvetica"/>
              </a:rPr>
              <a:t>protected characteristic</a:t>
            </a:r>
            <a:r>
              <a:rPr lang="en-US" dirty="0"/>
              <a:t> such as race, gender, age, religion, sexual orientation, or national origin.</a:t>
            </a:r>
          </a:p>
          <a:p>
            <a:pPr marL="0" indent="317500">
              <a:buSzTx/>
              <a:buNone/>
              <a:defRPr sz="2800">
                <a:latin typeface="Helvetica Light"/>
                <a:ea typeface="Helvetica Light"/>
                <a:cs typeface="Helvetica Light"/>
                <a:sym typeface="Helvetica Light"/>
              </a:defRPr>
            </a:pPr>
            <a:endParaRPr lang="en-US" dirty="0"/>
          </a:p>
          <a:p>
            <a:pPr marL="0" indent="317500">
              <a:buSzTx/>
              <a:buNone/>
              <a:defRPr sz="2800">
                <a:latin typeface="Helvetica Light"/>
                <a:ea typeface="Helvetica Light"/>
                <a:cs typeface="Helvetica Light"/>
                <a:sym typeface="Helvetica Light"/>
              </a:defRPr>
            </a:pPr>
            <a:r>
              <a:rPr lang="en-US" b="1" dirty="0">
                <a:solidFill>
                  <a:schemeClr val="accent1">
                    <a:hueOff val="47394"/>
                    <a:satOff val="-25753"/>
                    <a:lumOff val="-7544"/>
                  </a:schemeClr>
                </a:solidFill>
                <a:sym typeface="Helvetica"/>
              </a:rPr>
              <a:t>Disparate impact</a:t>
            </a:r>
            <a:r>
              <a:rPr lang="en-US" dirty="0">
                <a:solidFill>
                  <a:schemeClr val="accent1">
                    <a:hueOff val="47394"/>
                    <a:satOff val="-25753"/>
                    <a:lumOff val="-7544"/>
                  </a:schemeClr>
                </a:solidFill>
              </a:rPr>
              <a:t> </a:t>
            </a:r>
            <a:r>
              <a:rPr lang="en-US" dirty="0"/>
              <a:t>is measures different outcomes based on class, regardless of the procedure used to produce those outcomes</a:t>
            </a:r>
          </a:p>
        </p:txBody>
      </p:sp>
      <p:sp>
        <p:nvSpPr>
          <p:cNvPr id="4" name="Date Placeholder 3">
            <a:extLst>
              <a:ext uri="{FF2B5EF4-FFF2-40B4-BE49-F238E27FC236}">
                <a16:creationId xmlns:a16="http://schemas.microsoft.com/office/drawing/2014/main" id="{E46B5D7D-6530-C541-8A0D-0A7ECC843C6A}"/>
              </a:ext>
            </a:extLst>
          </p:cNvPr>
          <p:cNvSpPr>
            <a:spLocks noGrp="1"/>
          </p:cNvSpPr>
          <p:nvPr>
            <p:ph type="dt" sz="half" idx="10"/>
          </p:nvPr>
        </p:nvSpPr>
        <p:spPr/>
        <p:txBody>
          <a:bodyPr/>
          <a:lstStyle/>
          <a:p>
            <a:fld id="{7B55FEDD-6FD9-7942-8E57-CDDA6D5C3512}" type="datetime1">
              <a:rPr lang="en-US" smtClean="0"/>
              <a:t>5/17/22</a:t>
            </a:fld>
            <a:endParaRPr lang="en-US"/>
          </a:p>
        </p:txBody>
      </p:sp>
      <p:sp>
        <p:nvSpPr>
          <p:cNvPr id="6" name="Slide Number Placeholder 5">
            <a:extLst>
              <a:ext uri="{FF2B5EF4-FFF2-40B4-BE49-F238E27FC236}">
                <a16:creationId xmlns:a16="http://schemas.microsoft.com/office/drawing/2014/main" id="{98FB0C31-6F14-7A45-9BA5-EBD33CE9853B}"/>
              </a:ext>
            </a:extLst>
          </p:cNvPr>
          <p:cNvSpPr>
            <a:spLocks noGrp="1"/>
          </p:cNvSpPr>
          <p:nvPr>
            <p:ph type="sldNum" sz="quarter" idx="12"/>
          </p:nvPr>
        </p:nvSpPr>
        <p:spPr/>
        <p:txBody>
          <a:bodyPr/>
          <a:lstStyle/>
          <a:p>
            <a:fld id="{A12D6CCC-2396-634D-8A9D-DFA1A30244AA}" type="slidenum">
              <a:rPr lang="en-US" smtClean="0"/>
              <a:pPr/>
              <a:t>5</a:t>
            </a:fld>
            <a:endParaRPr lang="en-US"/>
          </a:p>
        </p:txBody>
      </p:sp>
      <p:sp>
        <p:nvSpPr>
          <p:cNvPr id="7" name="TextBox 6">
            <a:extLst>
              <a:ext uri="{FF2B5EF4-FFF2-40B4-BE49-F238E27FC236}">
                <a16:creationId xmlns:a16="http://schemas.microsoft.com/office/drawing/2014/main" id="{3D4998C5-BA5D-7148-9C67-A9F888C36FC6}"/>
              </a:ext>
            </a:extLst>
          </p:cNvPr>
          <p:cNvSpPr txBox="1"/>
          <p:nvPr/>
        </p:nvSpPr>
        <p:spPr>
          <a:xfrm>
            <a:off x="7086600" y="4038600"/>
            <a:ext cx="1905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intent</a:t>
            </a:r>
          </a:p>
        </p:txBody>
      </p:sp>
      <p:sp>
        <p:nvSpPr>
          <p:cNvPr id="8" name="TextBox 7">
            <a:extLst>
              <a:ext uri="{FF2B5EF4-FFF2-40B4-BE49-F238E27FC236}">
                <a16:creationId xmlns:a16="http://schemas.microsoft.com/office/drawing/2014/main" id="{C0830EF7-0473-9247-8FE9-97D16AA98277}"/>
              </a:ext>
            </a:extLst>
          </p:cNvPr>
          <p:cNvSpPr txBox="1"/>
          <p:nvPr/>
        </p:nvSpPr>
        <p:spPr>
          <a:xfrm>
            <a:off x="7086600" y="5909367"/>
            <a:ext cx="1905000" cy="369332"/>
          </a:xfrm>
          <a:prstGeom prst="rect">
            <a:avLst/>
          </a:prstGeom>
          <a:noFill/>
        </p:spPr>
        <p:txBody>
          <a:bodyPr wrap="square" rtlCol="0">
            <a:spAutoFit/>
          </a:bodyPr>
          <a:lstStyle/>
          <a:p>
            <a:r>
              <a:rPr lang="en-US" dirty="0">
                <a:solidFill>
                  <a:srgbClr val="FF0000"/>
                </a:solidFill>
              </a:rPr>
              <a:t>about </a:t>
            </a:r>
            <a:r>
              <a:rPr lang="en-US" u="sng" dirty="0">
                <a:solidFill>
                  <a:srgbClr val="FF0000"/>
                </a:solidFill>
              </a:rPr>
              <a:t>outcomes</a:t>
            </a:r>
          </a:p>
        </p:txBody>
      </p:sp>
    </p:spTree>
    <p:extLst>
      <p:ext uri="{BB962C8B-B14F-4D97-AF65-F5344CB8AC3E}">
        <p14:creationId xmlns:p14="http://schemas.microsoft.com/office/powerpoint/2010/main" val="159818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D54D-F764-CC4A-A13E-567F304CF6F5}"/>
              </a:ext>
            </a:extLst>
          </p:cNvPr>
          <p:cNvSpPr>
            <a:spLocks noGrp="1"/>
          </p:cNvSpPr>
          <p:nvPr>
            <p:ph type="title"/>
          </p:nvPr>
        </p:nvSpPr>
        <p:spPr>
          <a:xfrm>
            <a:off x="381000" y="762000"/>
            <a:ext cx="8159496" cy="914400"/>
          </a:xfrm>
        </p:spPr>
        <p:txBody>
          <a:bodyPr/>
          <a:lstStyle/>
          <a:p>
            <a:r>
              <a:rPr lang="en-US" dirty="0"/>
              <a:t>1978: Uniform Guidelines: 80/20 rule</a:t>
            </a:r>
          </a:p>
        </p:txBody>
      </p:sp>
      <p:sp>
        <p:nvSpPr>
          <p:cNvPr id="7" name="Rectangle 6">
            <a:extLst>
              <a:ext uri="{FF2B5EF4-FFF2-40B4-BE49-F238E27FC236}">
                <a16:creationId xmlns:a16="http://schemas.microsoft.com/office/drawing/2014/main" id="{F9B85225-50E9-C542-9F57-46E9B0575D89}"/>
              </a:ext>
            </a:extLst>
          </p:cNvPr>
          <p:cNvSpPr/>
          <p:nvPr/>
        </p:nvSpPr>
        <p:spPr>
          <a:xfrm>
            <a:off x="381000" y="1754251"/>
            <a:ext cx="8534400" cy="4524315"/>
          </a:xfrm>
          <a:prstGeom prst="rect">
            <a:avLst/>
          </a:prstGeom>
        </p:spPr>
        <p:txBody>
          <a:bodyPr wrap="square">
            <a:spAutoFit/>
          </a:bodyPr>
          <a:lstStyle/>
          <a:p>
            <a:r>
              <a:rPr lang="en-US" dirty="0">
                <a:solidFill>
                  <a:srgbClr val="494949"/>
                </a:solidFill>
                <a:latin typeface="proxima-nova"/>
              </a:rPr>
              <a:t>A four-step process determines adverse impact:</a:t>
            </a:r>
          </a:p>
          <a:p>
            <a:endParaRPr lang="en-US" dirty="0">
              <a:solidFill>
                <a:srgbClr val="494949"/>
              </a:solidFill>
              <a:latin typeface="proxima-nova"/>
            </a:endParaRPr>
          </a:p>
          <a:p>
            <a:pPr>
              <a:buFont typeface="+mj-lt"/>
              <a:buAutoNum type="arabicPeriod"/>
            </a:pPr>
            <a:r>
              <a:rPr lang="en-US" dirty="0">
                <a:solidFill>
                  <a:srgbClr val="494949"/>
                </a:solidFill>
                <a:latin typeface="proxima-nova"/>
              </a:rPr>
              <a:t> Calculate the rate of selection for each group (divide the number of persons selected from a group by the number of applicants from that group).</a:t>
            </a:r>
          </a:p>
          <a:p>
            <a:pPr>
              <a:buFont typeface="+mj-lt"/>
              <a:buAutoNum type="arabicPeriod"/>
            </a:pPr>
            <a:endParaRPr lang="en-US" dirty="0">
              <a:solidFill>
                <a:srgbClr val="494949"/>
              </a:solidFill>
              <a:latin typeface="proxima-nova"/>
            </a:endParaRPr>
          </a:p>
          <a:p>
            <a:pPr>
              <a:buFont typeface="+mj-lt"/>
              <a:buAutoNum type="arabicPeriod"/>
            </a:pPr>
            <a:r>
              <a:rPr lang="en-US" dirty="0">
                <a:solidFill>
                  <a:srgbClr val="494949"/>
                </a:solidFill>
                <a:latin typeface="proxima-nova"/>
              </a:rPr>
              <a:t> Determine which group has the highest selection rate. For </a:t>
            </a:r>
            <a:r>
              <a:rPr lang="en-US" i="1" dirty="0">
                <a:solidFill>
                  <a:srgbClr val="494949"/>
                </a:solidFill>
                <a:latin typeface="proxima-nova"/>
              </a:rPr>
              <a:t>positive</a:t>
            </a:r>
            <a:r>
              <a:rPr lang="en-US" dirty="0">
                <a:solidFill>
                  <a:srgbClr val="494949"/>
                </a:solidFill>
                <a:latin typeface="proxima-nova"/>
              </a:rPr>
              <a:t> personnel transactions, the </a:t>
            </a:r>
            <a:r>
              <a:rPr lang="en-US" i="1" dirty="0">
                <a:solidFill>
                  <a:srgbClr val="494949"/>
                </a:solidFill>
                <a:latin typeface="proxima-nova"/>
              </a:rPr>
              <a:t>highest </a:t>
            </a:r>
            <a:r>
              <a:rPr lang="en-US" dirty="0">
                <a:solidFill>
                  <a:srgbClr val="494949"/>
                </a:solidFill>
                <a:latin typeface="proxima-nova"/>
              </a:rPr>
              <a:t>rate is the most advantageous. For </a:t>
            </a:r>
            <a:r>
              <a:rPr lang="en-US" i="1" dirty="0">
                <a:solidFill>
                  <a:srgbClr val="494949"/>
                </a:solidFill>
                <a:latin typeface="proxima-nova"/>
              </a:rPr>
              <a:t>negative</a:t>
            </a:r>
            <a:r>
              <a:rPr lang="en-US" dirty="0">
                <a:solidFill>
                  <a:srgbClr val="494949"/>
                </a:solidFill>
                <a:latin typeface="proxima-nova"/>
              </a:rPr>
              <a:t> personnel transactions, the most favored group has the </a:t>
            </a:r>
            <a:r>
              <a:rPr lang="en-US" i="1" dirty="0">
                <a:solidFill>
                  <a:srgbClr val="494949"/>
                </a:solidFill>
                <a:latin typeface="proxima-nova"/>
              </a:rPr>
              <a:t>lowest </a:t>
            </a:r>
            <a:r>
              <a:rPr lang="en-US" dirty="0">
                <a:solidFill>
                  <a:srgbClr val="494949"/>
                </a:solidFill>
                <a:latin typeface="proxima-nova"/>
              </a:rPr>
              <a:t>rate.</a:t>
            </a:r>
          </a:p>
          <a:p>
            <a:pPr>
              <a:buFont typeface="+mj-lt"/>
              <a:buAutoNum type="arabicPeriod"/>
            </a:pPr>
            <a:endParaRPr lang="en-US" dirty="0">
              <a:solidFill>
                <a:srgbClr val="494949"/>
              </a:solidFill>
              <a:latin typeface="proxima-nova"/>
            </a:endParaRPr>
          </a:p>
          <a:p>
            <a:pPr>
              <a:buFont typeface="+mj-lt"/>
              <a:buAutoNum type="arabicPeriod"/>
            </a:pPr>
            <a:r>
              <a:rPr lang="en-US" dirty="0">
                <a:solidFill>
                  <a:srgbClr val="494949"/>
                </a:solidFill>
                <a:latin typeface="proxima-nova"/>
              </a:rPr>
              <a:t> Calculate the impact ratios by comparing the selection rate for each group with that of the highest group (divide the selection rate for a group by the selection rate for the highest group).</a:t>
            </a:r>
          </a:p>
          <a:p>
            <a:pPr>
              <a:buFont typeface="+mj-lt"/>
              <a:buAutoNum type="arabicPeriod"/>
            </a:pPr>
            <a:endParaRPr lang="en-US" dirty="0">
              <a:solidFill>
                <a:srgbClr val="494949"/>
              </a:solidFill>
              <a:latin typeface="proxima-nova"/>
            </a:endParaRPr>
          </a:p>
          <a:p>
            <a:pPr>
              <a:buFont typeface="+mj-lt"/>
              <a:buAutoNum type="arabicPeriod"/>
            </a:pPr>
            <a:r>
              <a:rPr lang="en-US" dirty="0">
                <a:solidFill>
                  <a:srgbClr val="494949"/>
                </a:solidFill>
                <a:latin typeface="proxima-nova"/>
              </a:rPr>
              <a:t> Observe whether the selection rate for any group is substantially less (i.e., usually less than four-fifths or 80 percent) than the selection rate for the highest group. If it is, adverse impact is indicated in most circumstances.</a:t>
            </a:r>
            <a:endParaRPr lang="en-US" b="0" i="0" dirty="0">
              <a:solidFill>
                <a:srgbClr val="494949"/>
              </a:solidFill>
              <a:effectLst/>
              <a:latin typeface="proxima-nova"/>
            </a:endParaRPr>
          </a:p>
        </p:txBody>
      </p:sp>
    </p:spTree>
    <p:extLst>
      <p:ext uri="{BB962C8B-B14F-4D97-AF65-F5344CB8AC3E}">
        <p14:creationId xmlns:p14="http://schemas.microsoft.com/office/powerpoint/2010/main" val="1496649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4A9BAD-FD00-3843-B52D-6C80B2A9F02D}"/>
              </a:ext>
            </a:extLst>
          </p:cNvPr>
          <p:cNvSpPr>
            <a:spLocks noGrp="1"/>
          </p:cNvSpPr>
          <p:nvPr>
            <p:ph type="title"/>
          </p:nvPr>
        </p:nvSpPr>
        <p:spPr>
          <a:xfrm>
            <a:off x="722312" y="4406968"/>
            <a:ext cx="8193087" cy="1362075"/>
          </a:xfrm>
        </p:spPr>
        <p:txBody>
          <a:bodyPr/>
          <a:lstStyle/>
          <a:p>
            <a:r>
              <a:rPr lang="en-US" dirty="0"/>
              <a:t>What about Machine </a:t>
            </a:r>
            <a:r>
              <a:rPr lang="en-US" dirty="0" err="1"/>
              <a:t>LEarning</a:t>
            </a:r>
            <a:r>
              <a:rPr lang="en-US" dirty="0"/>
              <a:t>?</a:t>
            </a:r>
          </a:p>
        </p:txBody>
      </p:sp>
      <p:sp>
        <p:nvSpPr>
          <p:cNvPr id="8" name="Text Placeholder 7">
            <a:extLst>
              <a:ext uri="{FF2B5EF4-FFF2-40B4-BE49-F238E27FC236}">
                <a16:creationId xmlns:a16="http://schemas.microsoft.com/office/drawing/2014/main" id="{1A6E1E41-6FB1-4543-A8F3-FB13C44D59E3}"/>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ECB284D-3F24-DA4C-86C7-7E0153F1CD1A}"/>
              </a:ext>
            </a:extLst>
          </p:cNvPr>
          <p:cNvSpPr>
            <a:spLocks noGrp="1"/>
          </p:cNvSpPr>
          <p:nvPr>
            <p:ph type="dt" sz="half" idx="10"/>
          </p:nvPr>
        </p:nvSpPr>
        <p:spPr/>
        <p:txBody>
          <a:bodyPr/>
          <a:lstStyle/>
          <a:p>
            <a:fld id="{7B55FEDD-6FD9-7942-8E57-CDDA6D5C3512}" type="datetime1">
              <a:rPr lang="en-US" smtClean="0"/>
              <a:t>5/17/22</a:t>
            </a:fld>
            <a:endParaRPr lang="en-US"/>
          </a:p>
        </p:txBody>
      </p:sp>
      <p:sp>
        <p:nvSpPr>
          <p:cNvPr id="5" name="Footer Placeholder 4">
            <a:extLst>
              <a:ext uri="{FF2B5EF4-FFF2-40B4-BE49-F238E27FC236}">
                <a16:creationId xmlns:a16="http://schemas.microsoft.com/office/drawing/2014/main" id="{8A13D1CD-34A9-084B-A133-BDF1448CFC18}"/>
              </a:ext>
            </a:extLst>
          </p:cNvPr>
          <p:cNvSpPr>
            <a:spLocks noGrp="1"/>
          </p:cNvSpPr>
          <p:nvPr>
            <p:ph type="ftr" sz="quarter" idx="11"/>
          </p:nvPr>
        </p:nvSpPr>
        <p:spPr/>
        <p:txBody>
          <a:bodyPr/>
          <a:lstStyle/>
          <a:p>
            <a:pPr>
              <a:defRPr/>
            </a:pPr>
            <a:r>
              <a:rPr lang="en-US"/>
              <a:t>Data, Responsibly / SciTech NW</a:t>
            </a:r>
          </a:p>
        </p:txBody>
      </p:sp>
      <p:sp>
        <p:nvSpPr>
          <p:cNvPr id="6" name="Slide Number Placeholder 5">
            <a:extLst>
              <a:ext uri="{FF2B5EF4-FFF2-40B4-BE49-F238E27FC236}">
                <a16:creationId xmlns:a16="http://schemas.microsoft.com/office/drawing/2014/main" id="{93209EA1-F8A5-7946-8ACA-D8923A854767}"/>
              </a:ext>
            </a:extLst>
          </p:cNvPr>
          <p:cNvSpPr>
            <a:spLocks noGrp="1"/>
          </p:cNvSpPr>
          <p:nvPr>
            <p:ph type="sldNum" sz="quarter" idx="12"/>
          </p:nvPr>
        </p:nvSpPr>
        <p:spPr/>
        <p:txBody>
          <a:bodyPr/>
          <a:lstStyle/>
          <a:p>
            <a:fld id="{A12D6CCC-2396-634D-8A9D-DFA1A30244AA}" type="slidenum">
              <a:rPr lang="en-US" smtClean="0"/>
              <a:pPr/>
              <a:t>7</a:t>
            </a:fld>
            <a:endParaRPr lang="en-US"/>
          </a:p>
        </p:txBody>
      </p:sp>
    </p:spTree>
    <p:extLst>
      <p:ext uri="{BB962C8B-B14F-4D97-AF65-F5344CB8AC3E}">
        <p14:creationId xmlns:p14="http://schemas.microsoft.com/office/powerpoint/2010/main" val="119056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318B4A-FE87-2046-AC26-CAEC074FD128}"/>
              </a:ext>
            </a:extLst>
          </p:cNvPr>
          <p:cNvSpPr>
            <a:spLocks noGrp="1"/>
          </p:cNvSpPr>
          <p:nvPr>
            <p:ph type="dt" sz="half" idx="10"/>
          </p:nvPr>
        </p:nvSpPr>
        <p:spPr/>
        <p:txBody>
          <a:bodyPr/>
          <a:lstStyle/>
          <a:p>
            <a:fld id="{65FCB4E5-F5CA-CD47-9AE3-A07BD6AB5419}" type="datetime1">
              <a:rPr lang="en-US" smtClean="0"/>
              <a:t>5/17/22</a:t>
            </a:fld>
            <a:endParaRPr lang="en-US"/>
          </a:p>
        </p:txBody>
      </p:sp>
      <p:sp>
        <p:nvSpPr>
          <p:cNvPr id="3" name="Footer Placeholder 2">
            <a:extLst>
              <a:ext uri="{FF2B5EF4-FFF2-40B4-BE49-F238E27FC236}">
                <a16:creationId xmlns:a16="http://schemas.microsoft.com/office/drawing/2014/main" id="{613C28EB-481B-5249-9D5A-A4D398EA6535}"/>
              </a:ext>
            </a:extLst>
          </p:cNvPr>
          <p:cNvSpPr>
            <a:spLocks noGrp="1"/>
          </p:cNvSpPr>
          <p:nvPr>
            <p:ph type="ftr" sz="quarter" idx="11"/>
          </p:nvPr>
        </p:nvSpPr>
        <p:spPr/>
        <p:txBody>
          <a:bodyPr/>
          <a:lstStyle/>
          <a:p>
            <a:pPr>
              <a:defRPr/>
            </a:pPr>
            <a:r>
              <a:rPr lang="en-US"/>
              <a:t>Bill Howe, UW</a:t>
            </a:r>
          </a:p>
        </p:txBody>
      </p:sp>
      <p:sp>
        <p:nvSpPr>
          <p:cNvPr id="4" name="Slide Number Placeholder 3">
            <a:extLst>
              <a:ext uri="{FF2B5EF4-FFF2-40B4-BE49-F238E27FC236}">
                <a16:creationId xmlns:a16="http://schemas.microsoft.com/office/drawing/2014/main" id="{3AE860A0-EDCF-824B-AABC-C14070642F07}"/>
              </a:ext>
            </a:extLst>
          </p:cNvPr>
          <p:cNvSpPr>
            <a:spLocks noGrp="1"/>
          </p:cNvSpPr>
          <p:nvPr>
            <p:ph type="sldNum" sz="quarter" idx="12"/>
          </p:nvPr>
        </p:nvSpPr>
        <p:spPr/>
        <p:txBody>
          <a:bodyPr/>
          <a:lstStyle/>
          <a:p>
            <a:fld id="{354DEEC5-EA09-464B-9CF2-C5C5C68E1237}" type="slidenum">
              <a:rPr lang="en-US" smtClean="0"/>
              <a:pPr/>
              <a:t>8</a:t>
            </a:fld>
            <a:endParaRPr lang="en-US"/>
          </a:p>
        </p:txBody>
      </p:sp>
      <p:pic>
        <p:nvPicPr>
          <p:cNvPr id="5" name="biased_data.pdf" descr="biased_data.pdf">
            <a:extLst>
              <a:ext uri="{FF2B5EF4-FFF2-40B4-BE49-F238E27FC236}">
                <a16:creationId xmlns:a16="http://schemas.microsoft.com/office/drawing/2014/main" id="{07FDF17E-52AF-6C4E-95F9-F04462F74802}"/>
              </a:ext>
            </a:extLst>
          </p:cNvPr>
          <p:cNvPicPr>
            <a:picLocks noChangeAspect="1"/>
          </p:cNvPicPr>
          <p:nvPr/>
        </p:nvPicPr>
        <p:blipFill>
          <a:blip r:embed="rId2"/>
          <a:stretch>
            <a:fillRect/>
          </a:stretch>
        </p:blipFill>
        <p:spPr>
          <a:xfrm>
            <a:off x="1752600" y="195123"/>
            <a:ext cx="5859654" cy="5138937"/>
          </a:xfrm>
          <a:prstGeom prst="rect">
            <a:avLst/>
          </a:prstGeom>
          <a:ln w="12700">
            <a:miter lim="400000"/>
          </a:ln>
        </p:spPr>
      </p:pic>
      <p:sp>
        <p:nvSpPr>
          <p:cNvPr id="6" name="from “Prediction-Based Decisions and Fairness” by Mitchell, Potash and Barocas, 2018">
            <a:extLst>
              <a:ext uri="{FF2B5EF4-FFF2-40B4-BE49-F238E27FC236}">
                <a16:creationId xmlns:a16="http://schemas.microsoft.com/office/drawing/2014/main" id="{17A34E60-6826-204D-836D-881F1EF493C5}"/>
              </a:ext>
            </a:extLst>
          </p:cNvPr>
          <p:cNvSpPr txBox="1"/>
          <p:nvPr/>
        </p:nvSpPr>
        <p:spPr>
          <a:xfrm>
            <a:off x="167493" y="5548316"/>
            <a:ext cx="9133207"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dirty="0"/>
              <a:t>from “Prediction-Based Decisions and Fairness” by Mitchell, Potash and </a:t>
            </a:r>
            <a:r>
              <a:rPr dirty="0" err="1"/>
              <a:t>Barocas</a:t>
            </a:r>
            <a:r>
              <a:rPr dirty="0"/>
              <a:t>, 2018</a:t>
            </a:r>
          </a:p>
        </p:txBody>
      </p:sp>
    </p:spTree>
    <p:extLst>
      <p:ext uri="{BB962C8B-B14F-4D97-AF65-F5344CB8AC3E}">
        <p14:creationId xmlns:p14="http://schemas.microsoft.com/office/powerpoint/2010/main" val="130907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a:xfrm>
            <a:off x="457200" y="6356355"/>
            <a:ext cx="2133600" cy="365125"/>
          </a:xfrm>
          <a:prstGeom prst="rect">
            <a:avLst/>
          </a:prstGeom>
        </p:spPr>
        <p:txBody>
          <a:bodyPr/>
          <a:lstStyle/>
          <a:p>
            <a:fld id="{65FCB4E5-F5CA-CD47-9AE3-A07BD6AB5419}" type="datetime1">
              <a:rPr lang="en-US" smtClean="0"/>
              <a:t>5/17/22</a:t>
            </a:fld>
            <a:endParaRPr lang="en-US"/>
          </a:p>
        </p:txBody>
      </p:sp>
      <p:sp>
        <p:nvSpPr>
          <p:cNvPr id="3" name="Footer Placeholder 2"/>
          <p:cNvSpPr>
            <a:spLocks noGrp="1"/>
          </p:cNvSpPr>
          <p:nvPr>
            <p:ph type="ftr" sz="quarter" idx="4294967295"/>
          </p:nvPr>
        </p:nvSpPr>
        <p:spPr>
          <a:xfrm>
            <a:off x="3124200" y="6356355"/>
            <a:ext cx="2895600" cy="365125"/>
          </a:xfrm>
          <a:prstGeom prst="rect">
            <a:avLst/>
          </a:prstGeom>
        </p:spPr>
        <p:txBody>
          <a:bodyPr/>
          <a:lstStyle/>
          <a:p>
            <a:pPr>
              <a:defRPr/>
            </a:pPr>
            <a:r>
              <a:rPr lang="en-US"/>
              <a:t>Bill Howe, UW</a:t>
            </a:r>
          </a:p>
        </p:txBody>
      </p:sp>
      <p:sp>
        <p:nvSpPr>
          <p:cNvPr id="4" name="Slide Number Placeholder 3"/>
          <p:cNvSpPr>
            <a:spLocks noGrp="1"/>
          </p:cNvSpPr>
          <p:nvPr>
            <p:ph type="sldNum" sz="quarter" idx="4294967295"/>
          </p:nvPr>
        </p:nvSpPr>
        <p:spPr>
          <a:xfrm>
            <a:off x="6553200" y="6356355"/>
            <a:ext cx="2133600" cy="365125"/>
          </a:xfrm>
          <a:prstGeom prst="rect">
            <a:avLst/>
          </a:prstGeom>
        </p:spPr>
        <p:txBody>
          <a:bodyPr/>
          <a:lstStyle/>
          <a:p>
            <a:fld id="{354DEEC5-EA09-464B-9CF2-C5C5C68E1237}" type="slidenum">
              <a:rPr lang="en-US" smtClean="0"/>
              <a:pPr/>
              <a:t>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6071"/>
            <a:ext cx="9144000" cy="6171929"/>
          </a:xfrm>
          <a:prstGeom prst="rect">
            <a:avLst/>
          </a:prstGeom>
        </p:spPr>
      </p:pic>
      <p:sp>
        <p:nvSpPr>
          <p:cNvPr id="8" name="TextBox 7"/>
          <p:cNvSpPr txBox="1"/>
          <p:nvPr/>
        </p:nvSpPr>
        <p:spPr>
          <a:xfrm>
            <a:off x="152400" y="76200"/>
            <a:ext cx="5029200" cy="369332"/>
          </a:xfrm>
          <a:prstGeom prst="rect">
            <a:avLst/>
          </a:prstGeom>
          <a:noFill/>
        </p:spPr>
        <p:txBody>
          <a:bodyPr wrap="square" rtlCol="0">
            <a:spAutoFit/>
          </a:bodyPr>
          <a:lstStyle/>
          <a:p>
            <a:r>
              <a:rPr lang="en-US" dirty="0"/>
              <a:t>Amazon Prime Now Delivery Area</a:t>
            </a:r>
            <a:r>
              <a:rPr lang="en-US"/>
              <a:t>: Atlanta</a:t>
            </a:r>
          </a:p>
        </p:txBody>
      </p:sp>
      <p:sp>
        <p:nvSpPr>
          <p:cNvPr id="9" name="TextBox 8"/>
          <p:cNvSpPr txBox="1"/>
          <p:nvPr/>
        </p:nvSpPr>
        <p:spPr>
          <a:xfrm>
            <a:off x="7162800" y="76200"/>
            <a:ext cx="1981200" cy="369332"/>
          </a:xfrm>
          <a:prstGeom prst="rect">
            <a:avLst/>
          </a:prstGeom>
          <a:noFill/>
        </p:spPr>
        <p:txBody>
          <a:bodyPr wrap="square" rtlCol="0">
            <a:spAutoFit/>
          </a:bodyPr>
          <a:lstStyle/>
          <a:p>
            <a:r>
              <a:rPr lang="en-US"/>
              <a:t>Bloomberg, 2016</a:t>
            </a:r>
          </a:p>
        </p:txBody>
      </p:sp>
    </p:spTree>
    <p:extLst>
      <p:ext uri="{BB962C8B-B14F-4D97-AF65-F5344CB8AC3E}">
        <p14:creationId xmlns:p14="http://schemas.microsoft.com/office/powerpoint/2010/main" val="1955769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50985</TotalTime>
  <Words>2943</Words>
  <Application>Microsoft Macintosh PowerPoint</Application>
  <PresentationFormat>On-screen Show (4:3)</PresentationFormat>
  <Paragraphs>344</Paragraphs>
  <Slides>42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Cambria Math</vt:lpstr>
      <vt:lpstr>Frutiger 55 Roman</vt:lpstr>
      <vt:lpstr>Helvetica Light</vt:lpstr>
      <vt:lpstr>Helvetica Neue</vt:lpstr>
      <vt:lpstr>proxima-nova</vt:lpstr>
      <vt:lpstr>Office Theme</vt:lpstr>
      <vt:lpstr>Algorithmic Discrimination, Fair ML, and Responsible Data Science</vt:lpstr>
      <vt:lpstr>today</vt:lpstr>
      <vt:lpstr>Legal definitions of discrimination (1/3)</vt:lpstr>
      <vt:lpstr>Legal definitions of discrimination (2/3)</vt:lpstr>
      <vt:lpstr>Legal definitions of discrimination (3/3)</vt:lpstr>
      <vt:lpstr>1978: Uniform Guidelines: 80/20 rule</vt:lpstr>
      <vt:lpstr>What about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 Staples online pricing</vt:lpstr>
      <vt:lpstr>ORCA Percentage Difference in Ridership, Seattle</vt:lpstr>
      <vt:lpstr>PowerPoint Presentation</vt:lpstr>
      <vt:lpstr>PowerPoint Presentation</vt:lpstr>
      <vt:lpstr>PowerPoint Presentation</vt:lpstr>
      <vt:lpstr>PowerPoint Presentation</vt:lpstr>
      <vt:lpstr>Formalizing the Problem</vt:lpstr>
      <vt:lpstr>Problem setup (1): Outcomes</vt:lpstr>
      <vt:lpstr>Problem setup (2): Assigning outcomes to populations</vt:lpstr>
      <vt:lpstr>Some notation for reasoning about fairness</vt:lpstr>
      <vt:lpstr>Demographic Parity (DP)  a.k.a. Statistical Parity or Benchmarking</vt:lpstr>
      <vt:lpstr>Demographic Parity (DP)  a.k.a. Statistical Parity or Benchmarking</vt:lpstr>
      <vt:lpstr>Demographic Parity (DP)  a.k.a. Statistical Parity or Benchmarking</vt:lpstr>
      <vt:lpstr>80/20 rule (1978 Uniform Guidelines)</vt:lpstr>
      <vt:lpstr>Complaints about Demographic Parity</vt:lpstr>
      <vt:lpstr>Conditional Statistical parity</vt:lpstr>
      <vt:lpstr>Conditional Statistical parity</vt:lpstr>
      <vt:lpstr>Conditional Statistical parity</vt:lpstr>
      <vt:lpstr>Predictive Parity (PP) a.k.a. Outcome Test or Test-fairness or Calibration </vt:lpstr>
      <vt:lpstr>Predictive Parity (PP) a.k.a. Outcome Test or Test-fairness or Calibration </vt:lpstr>
      <vt:lpstr>Predictive Parity (PP) a.k.a. Outcome Test or Test-fairness or Calibration </vt:lpstr>
      <vt:lpstr>Equalized Odds (EO) a.k.a. Disparate Mistreatment</vt:lpstr>
      <vt:lpstr>PowerPoint Presentation</vt:lpstr>
      <vt:lpstr>Takeaways</vt:lpstr>
      <vt:lpstr>PowerPoint Presentation</vt:lpstr>
      <vt:lpstr>PowerPoint Presentation</vt:lpstr>
    </vt:vector>
  </TitlesOfParts>
  <Company>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Bill Howe</cp:lastModifiedBy>
  <cp:revision>1215</cp:revision>
  <cp:lastPrinted>2017-05-23T00:00:26Z</cp:lastPrinted>
  <dcterms:created xsi:type="dcterms:W3CDTF">2009-09-22T17:54:40Z</dcterms:created>
  <dcterms:modified xsi:type="dcterms:W3CDTF">2022-05-22T23:04:38Z</dcterms:modified>
</cp:coreProperties>
</file>